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64"/>
  </p:notesMasterIdLst>
  <p:sldIdLst>
    <p:sldId id="256" r:id="rId2"/>
    <p:sldId id="257" r:id="rId3"/>
    <p:sldId id="259" r:id="rId4"/>
    <p:sldId id="1422" r:id="rId5"/>
    <p:sldId id="1418" r:id="rId6"/>
    <p:sldId id="282" r:id="rId7"/>
    <p:sldId id="283" r:id="rId8"/>
    <p:sldId id="285" r:id="rId9"/>
    <p:sldId id="1435" r:id="rId10"/>
    <p:sldId id="1475" r:id="rId11"/>
    <p:sldId id="1476" r:id="rId12"/>
    <p:sldId id="274" r:id="rId13"/>
    <p:sldId id="1452" r:id="rId14"/>
    <p:sldId id="1469" r:id="rId15"/>
    <p:sldId id="1401" r:id="rId16"/>
    <p:sldId id="269" r:id="rId17"/>
    <p:sldId id="1470" r:id="rId18"/>
    <p:sldId id="1403" r:id="rId19"/>
    <p:sldId id="1471" r:id="rId20"/>
    <p:sldId id="1472" r:id="rId21"/>
    <p:sldId id="278" r:id="rId22"/>
    <p:sldId id="261" r:id="rId23"/>
    <p:sldId id="1405" r:id="rId24"/>
    <p:sldId id="1407" r:id="rId25"/>
    <p:sldId id="1408" r:id="rId26"/>
    <p:sldId id="291" r:id="rId27"/>
    <p:sldId id="1409" r:id="rId28"/>
    <p:sldId id="293" r:id="rId29"/>
    <p:sldId id="1382" r:id="rId30"/>
    <p:sldId id="1383" r:id="rId31"/>
    <p:sldId id="1246" r:id="rId32"/>
    <p:sldId id="1251" r:id="rId33"/>
    <p:sldId id="1393" r:id="rId34"/>
    <p:sldId id="1384" r:id="rId35"/>
    <p:sldId id="1385" r:id="rId36"/>
    <p:sldId id="1386" r:id="rId37"/>
    <p:sldId id="1388" r:id="rId38"/>
    <p:sldId id="1410" r:id="rId39"/>
    <p:sldId id="1394" r:id="rId40"/>
    <p:sldId id="263" r:id="rId41"/>
    <p:sldId id="1459" r:id="rId42"/>
    <p:sldId id="1449" r:id="rId43"/>
    <p:sldId id="1450" r:id="rId44"/>
    <p:sldId id="1460" r:id="rId45"/>
    <p:sldId id="1478" r:id="rId46"/>
    <p:sldId id="1436" r:id="rId47"/>
    <p:sldId id="1477" r:id="rId48"/>
    <p:sldId id="1411" r:id="rId49"/>
    <p:sldId id="1213" r:id="rId50"/>
    <p:sldId id="1214" r:id="rId51"/>
    <p:sldId id="1216" r:id="rId52"/>
    <p:sldId id="1217" r:id="rId53"/>
    <p:sldId id="1370" r:id="rId54"/>
    <p:sldId id="1266" r:id="rId55"/>
    <p:sldId id="1222" r:id="rId56"/>
    <p:sldId id="1395" r:id="rId57"/>
    <p:sldId id="267" r:id="rId58"/>
    <p:sldId id="1390" r:id="rId59"/>
    <p:sldId id="1391" r:id="rId60"/>
    <p:sldId id="306" r:id="rId61"/>
    <p:sldId id="1396" r:id="rId62"/>
    <p:sldId id="1421"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5B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85408"/>
  </p:normalViewPr>
  <p:slideViewPr>
    <p:cSldViewPr snapToGrid="0">
      <p:cViewPr varScale="1">
        <p:scale>
          <a:sx n="106" d="100"/>
          <a:sy n="106" d="100"/>
        </p:scale>
        <p:origin x="10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3C630-420C-AD44-9D68-68557AC60E0F}" type="datetimeFigureOut">
              <a:rPr lang="en-DE" smtClean="0"/>
              <a:t>6/25/25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5CEB2-718F-3A49-8D09-DB5B621DDDE9}" type="slidenum">
              <a:rPr lang="en-DE" smtClean="0"/>
              <a:t>‹#›</a:t>
            </a:fld>
            <a:endParaRPr lang="en-DE"/>
          </a:p>
        </p:txBody>
      </p:sp>
    </p:spTree>
    <p:extLst>
      <p:ext uri="{BB962C8B-B14F-4D97-AF65-F5344CB8AC3E}">
        <p14:creationId xmlns:p14="http://schemas.microsoft.com/office/powerpoint/2010/main" val="199896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i.org/10.1126/science.1256427"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i.org/10.1101/2022.07.12.22277336"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Describe what group has been rsearching: The evolution of viruses, can we predict it? and how this is connected to immunity. Immunity against evolving viruses</a:t>
            </a:r>
          </a:p>
          <a:p>
            <a:r>
              <a:rPr lang="en-GB" b="0" i="0" u="none" strike="noStrike" dirty="0">
                <a:solidFill>
                  <a:srgbClr val="171717"/>
                </a:solidFill>
                <a:effectLst/>
                <a:latin typeface="verdana" panose="020B0604030504040204" pitchFamily="34" charset="0"/>
              </a:rPr>
              <a:t>improving our understanding and ability to predict pathogen evolution in humans and other animals, provides support to the World Health Organization (WHO) influenza vaccine strain selection process, to the NIH SARS-CoV-2 Assessment of Viral Evolution (SAVE) and develop and distribute free high-quality software.</a:t>
            </a:r>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a:t>
            </a:fld>
            <a:endParaRPr lang="en-DE"/>
          </a:p>
        </p:txBody>
      </p:sp>
    </p:spTree>
    <p:extLst>
      <p:ext uri="{BB962C8B-B14F-4D97-AF65-F5344CB8AC3E}">
        <p14:creationId xmlns:p14="http://schemas.microsoft.com/office/powerpoint/2010/main" val="3247416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28</a:t>
            </a:fld>
            <a:endParaRPr lang="en-DE"/>
          </a:p>
        </p:txBody>
      </p:sp>
    </p:spTree>
    <p:extLst>
      <p:ext uri="{BB962C8B-B14F-4D97-AF65-F5344CB8AC3E}">
        <p14:creationId xmlns:p14="http://schemas.microsoft.com/office/powerpoint/2010/main" val="340421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7">
            <a:extLst>
              <a:ext uri="{FF2B5EF4-FFF2-40B4-BE49-F238E27FC236}">
                <a16:creationId xmlns:a16="http://schemas.microsoft.com/office/drawing/2014/main" id="{87C9CEC7-1009-3D19-E998-912B35BE9D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7F914C9-23F3-5C41-ADB7-289E2468769D}" type="slidenum">
              <a:rPr lang="nl-NL" altLang="en-US" sz="1200" smtClean="0">
                <a:solidFill>
                  <a:srgbClr val="000000"/>
                </a:solidFill>
                <a:latin typeface="Times New Roman" panose="02020603050405020304" pitchFamily="18" charset="0"/>
              </a:rPr>
              <a:pPr/>
              <a:t>29</a:t>
            </a:fld>
            <a:endParaRPr lang="nl-NL" altLang="en-US" sz="1200">
              <a:solidFill>
                <a:srgbClr val="000000"/>
              </a:solidFill>
              <a:latin typeface="Times New Roman" panose="02020603050405020304" pitchFamily="18" charset="0"/>
            </a:endParaRPr>
          </a:p>
        </p:txBody>
      </p:sp>
      <p:sp>
        <p:nvSpPr>
          <p:cNvPr id="407554" name="Rectangle 2">
            <a:extLst>
              <a:ext uri="{FF2B5EF4-FFF2-40B4-BE49-F238E27FC236}">
                <a16:creationId xmlns:a16="http://schemas.microsoft.com/office/drawing/2014/main" id="{768D98E6-138C-9BC2-3AC2-7B978AC7C2C6}"/>
              </a:ext>
            </a:extLst>
          </p:cNvPr>
          <p:cNvSpPr>
            <a:spLocks noGrp="1" noRot="1" noChangeAspect="1" noChangeArrowheads="1" noTextEdit="1"/>
          </p:cNvSpPr>
          <p:nvPr>
            <p:ph type="sldImg"/>
          </p:nvPr>
        </p:nvSpPr>
        <p:spPr>
          <a:solidFill>
            <a:srgbClr val="FFFFFF"/>
          </a:solidFill>
          <a:ln/>
        </p:spPr>
      </p:sp>
      <p:sp>
        <p:nvSpPr>
          <p:cNvPr id="407555" name="Rectangle 3">
            <a:extLst>
              <a:ext uri="{FF2B5EF4-FFF2-40B4-BE49-F238E27FC236}">
                <a16:creationId xmlns:a16="http://schemas.microsoft.com/office/drawing/2014/main" id="{8DDBA27C-5F16-5EDF-C24C-942FF42C7F0F}"/>
              </a:ext>
            </a:extLst>
          </p:cNvPr>
          <p:cNvSpPr>
            <a:spLocks noGrp="1" noChangeArrowheads="1"/>
          </p:cNvSpPr>
          <p:nvPr>
            <p:ph type="body" idx="1"/>
          </p:nvPr>
        </p:nvSpPr>
        <p:spPr>
          <a:solidFill>
            <a:srgbClr val="FFFFFF"/>
          </a:solidFill>
          <a:ln>
            <a:solidFill>
              <a:srgbClr val="000000"/>
            </a:solidFill>
          </a:ln>
        </p:spPr>
        <p:txBody>
          <a:bodyPr/>
          <a:lstStyle/>
          <a:p>
            <a:r>
              <a:rPr lang="en-GB" altLang="en-US">
                <a:latin typeface="Times New Roman" panose="02020603050405020304" pitchFamily="18" charset="0"/>
                <a:ea typeface="ＭＳ Ｐゴシック" panose="020B0600070205080204" pitchFamily="34" charset="-128"/>
              </a:rPr>
              <a:t>And the reverse of that substitution, when put in the EN72 cluster, reverted that virus back to the HK68 phenotype.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The swine ‘natural experiment’ gives us the idea to guess, or more formally conjecture, that there is a constraint on the evolution.  If the virus does not have to change, then it does not, implying there is a cost to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The table shows the amino acids that are different between the strains in one cluster and its adjacent cluster.  Bjorn set out to ask which of these amino acid substitutions are responsible for antigenic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He selected one virus from each cluster to be a representative of that cluster</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30</a:t>
            </a:fld>
            <a:endParaRPr lang="en-DE"/>
          </a:p>
        </p:txBody>
      </p:sp>
    </p:spTree>
    <p:extLst>
      <p:ext uri="{BB962C8B-B14F-4D97-AF65-F5344CB8AC3E}">
        <p14:creationId xmlns:p14="http://schemas.microsoft.com/office/powerpoint/2010/main" val="303789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8818" name="Rectangle 7">
            <a:extLst>
              <a:ext uri="{FF2B5EF4-FFF2-40B4-BE49-F238E27FC236}">
                <a16:creationId xmlns:a16="http://schemas.microsoft.com/office/drawing/2014/main" id="{2547C077-8CFC-274D-9681-64E4E4C4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DF31E239-EC5F-F24F-A61A-52969739422F}" type="slidenum">
              <a:rPr lang="nl-NL" altLang="en-US" sz="1200" smtClean="0">
                <a:solidFill>
                  <a:srgbClr val="000000"/>
                </a:solidFill>
                <a:latin typeface="Times New Roman" panose="02020603050405020304" pitchFamily="18" charset="0"/>
              </a:rPr>
              <a:pPr/>
              <a:t>31</a:t>
            </a:fld>
            <a:endParaRPr lang="nl-NL" altLang="en-US" sz="1200">
              <a:solidFill>
                <a:srgbClr val="000000"/>
              </a:solidFill>
              <a:latin typeface="Times New Roman" panose="02020603050405020304" pitchFamily="18" charset="0"/>
            </a:endParaRPr>
          </a:p>
        </p:txBody>
      </p:sp>
      <p:sp>
        <p:nvSpPr>
          <p:cNvPr id="418819" name="Text Box 2">
            <a:extLst>
              <a:ext uri="{FF2B5EF4-FFF2-40B4-BE49-F238E27FC236}">
                <a16:creationId xmlns:a16="http://schemas.microsoft.com/office/drawing/2014/main" id="{1FE27A99-486B-D150-B6E5-56EF78DCC640}"/>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18820" name="Text Box 3">
            <a:extLst>
              <a:ext uri="{FF2B5EF4-FFF2-40B4-BE49-F238E27FC236}">
                <a16:creationId xmlns:a16="http://schemas.microsoft.com/office/drawing/2014/main" id="{D58B7AA9-A265-32A9-888E-5CDFF2B28A52}"/>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 the left we have the 135 aa positions in 5 antigenic sites that had previously been identified as being able to cause antigenic change.  On the right is marked in green the 7 ‘critical’ amino acid positions found by Koel.  We find these 7 are in a prey particular position—on the periphery of the receptor binding site (RBS).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2914" name="Rectangle 7">
            <a:extLst>
              <a:ext uri="{FF2B5EF4-FFF2-40B4-BE49-F238E27FC236}">
                <a16:creationId xmlns:a16="http://schemas.microsoft.com/office/drawing/2014/main" id="{BC1AC5DB-1662-3562-22B3-5AC8568FD4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B418217-B617-264B-8829-86E349EF288A}" type="slidenum">
              <a:rPr lang="nl-NL" altLang="en-US" sz="1200" smtClean="0">
                <a:solidFill>
                  <a:srgbClr val="000000"/>
                </a:solidFill>
                <a:latin typeface="Times New Roman" panose="02020603050405020304" pitchFamily="18" charset="0"/>
              </a:rPr>
              <a:pPr/>
              <a:t>32</a:t>
            </a:fld>
            <a:endParaRPr lang="nl-NL" altLang="en-US" sz="1200">
              <a:solidFill>
                <a:srgbClr val="000000"/>
              </a:solidFill>
              <a:latin typeface="Times New Roman" panose="02020603050405020304" pitchFamily="18" charset="0"/>
            </a:endParaRPr>
          </a:p>
        </p:txBody>
      </p:sp>
      <p:sp>
        <p:nvSpPr>
          <p:cNvPr id="422915" name="Text Box 2">
            <a:extLst>
              <a:ext uri="{FF2B5EF4-FFF2-40B4-BE49-F238E27FC236}">
                <a16:creationId xmlns:a16="http://schemas.microsoft.com/office/drawing/2014/main" id="{A277B2DE-B85B-F215-BF53-CA0D65AF1951}"/>
              </a:ext>
            </a:extLst>
          </p:cNvPr>
          <p:cNvSpPr txBox="1">
            <a:spLocks noChangeArrowheads="1"/>
          </p:cNvSpPr>
          <p:nvPr/>
        </p:nvSpPr>
        <p:spPr bwMode="auto">
          <a:xfrm>
            <a:off x="1547813" y="506413"/>
            <a:ext cx="6203950" cy="2536825"/>
          </a:xfrm>
          <a:prstGeom prst="rect">
            <a:avLst/>
          </a:prstGeom>
          <a:solidFill>
            <a:srgbClr val="FFFFFF"/>
          </a:solidFill>
          <a:ln w="9360">
            <a:solidFill>
              <a:srgbClr val="000000"/>
            </a:solidFill>
            <a:miter lim="800000"/>
            <a:headEnd/>
            <a:tailEnd/>
          </a:ln>
        </p:spPr>
        <p:txBody>
          <a:bodyPr wrap="none"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sp>
        <p:nvSpPr>
          <p:cNvPr id="422916" name="Text Box 3">
            <a:extLst>
              <a:ext uri="{FF2B5EF4-FFF2-40B4-BE49-F238E27FC236}">
                <a16:creationId xmlns:a16="http://schemas.microsoft.com/office/drawing/2014/main" id="{D6720D6F-CF17-E46E-2CA7-B961D8287B9F}"/>
              </a:ext>
            </a:extLst>
          </p:cNvPr>
          <p:cNvSpPr>
            <a:spLocks noGrp="1" noChangeArrowheads="1"/>
          </p:cNvSpPr>
          <p:nvPr>
            <p:ph type="body"/>
          </p:nvPr>
        </p:nvSpPr>
        <p:spPr>
          <a:xfrm>
            <a:off x="1239838" y="3211513"/>
            <a:ext cx="6815137" cy="3048000"/>
          </a:xfrm>
          <a:solidFill>
            <a:srgbClr val="FFFFFF"/>
          </a:solidFill>
          <a:ln w="9360">
            <a:solidFill>
              <a:srgbClr val="000000"/>
            </a:solidFill>
          </a:ln>
        </p:spPr>
        <p:txBody>
          <a:bodyPr wrap="none" anchor="ctr"/>
          <a:lstStyle/>
          <a:p>
            <a:r>
              <a:rPr lang="en-US" altLang="en-US">
                <a:latin typeface="Times New Roman" panose="02020603050405020304" pitchFamily="18" charset="0"/>
                <a:ea typeface="ＭＳ Ｐゴシック" panose="020B0600070205080204" pitchFamily="34" charset="-128"/>
              </a:rPr>
              <a:t>One thing that can be conjectured from Bjorn’s findings is that only antibodies that occlude the receptor binding pocket are protective in nature.  And that perhaps having to change close to the binding site like this, in order to escape those antibodies, distorts the site, thus reducing the ability of the virus to bind to the sialic acids in our upper respiratory tract.  Perhaps this is the constraint that slows down the phenotypic evolution of the virus.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30</a:t>
            </a:r>
          </a:p>
        </p:txBody>
      </p:sp>
      <p:sp>
        <p:nvSpPr>
          <p:cNvPr id="4" name="Slide Number Placeholder 3"/>
          <p:cNvSpPr>
            <a:spLocks noGrp="1"/>
          </p:cNvSpPr>
          <p:nvPr>
            <p:ph type="sldNum" sz="quarter" idx="5"/>
          </p:nvPr>
        </p:nvSpPr>
        <p:spPr/>
        <p:txBody>
          <a:bodyPr/>
          <a:lstStyle/>
          <a:p>
            <a:fld id="{D075CEB2-718F-3A49-8D09-DB5B621DDDE9}" type="slidenum">
              <a:rPr lang="en-DE" smtClean="0"/>
              <a:t>33</a:t>
            </a:fld>
            <a:endParaRPr lang="en-DE"/>
          </a:p>
        </p:txBody>
      </p:sp>
    </p:spTree>
    <p:extLst>
      <p:ext uri="{BB962C8B-B14F-4D97-AF65-F5344CB8AC3E}">
        <p14:creationId xmlns:p14="http://schemas.microsoft.com/office/powerpoint/2010/main" val="169718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6371b9719_0_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16371b971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62b8b063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162b8b063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u="none" strike="noStrike" dirty="0">
                <a:solidFill>
                  <a:srgbClr val="6B6B6B"/>
                </a:solidFill>
                <a:effectLst/>
                <a:latin typeface="GillSansRegular"/>
              </a:rPr>
              <a:t>Effect of substitutions at positions 484 and 417 on D614G and B.1.351 serum </a:t>
            </a:r>
            <a:r>
              <a:rPr lang="en-GB" b="1" i="0" u="none" strike="noStrike" dirty="0" err="1">
                <a:solidFill>
                  <a:srgbClr val="6B6B6B"/>
                </a:solidFill>
                <a:effectLst/>
                <a:latin typeface="GillSansRegular"/>
              </a:rPr>
              <a:t>reactivity.</a:t>
            </a:r>
            <a:r>
              <a:rPr lang="en-GB" b="0" i="0" u="none" strike="noStrike" dirty="0" err="1">
                <a:solidFill>
                  <a:srgbClr val="6B6B6B"/>
                </a:solidFill>
                <a:effectLst/>
                <a:latin typeface="GillSansRegular"/>
              </a:rPr>
              <a:t>Titer</a:t>
            </a:r>
            <a:r>
              <a:rPr lang="en-GB" b="0" i="0" u="none" strike="noStrike" dirty="0">
                <a:solidFill>
                  <a:srgbClr val="6B6B6B"/>
                </a:solidFill>
                <a:effectLst/>
                <a:latin typeface="GillSansRegular"/>
              </a:rPr>
              <a:t> plots for each D614G and B.1.351 serum against different variants, with serum identifier on the x-axis and </a:t>
            </a:r>
            <a:r>
              <a:rPr lang="en-GB" b="0" i="0" u="none" strike="noStrike" dirty="0" err="1">
                <a:solidFill>
                  <a:srgbClr val="6B6B6B"/>
                </a:solidFill>
                <a:effectLst/>
                <a:latin typeface="GillSansRegular"/>
              </a:rPr>
              <a:t>titer</a:t>
            </a:r>
            <a:r>
              <a:rPr lang="en-GB" b="0" i="0" u="none" strike="noStrike" dirty="0">
                <a:solidFill>
                  <a:srgbClr val="6B6B6B"/>
                </a:solidFill>
                <a:effectLst/>
                <a:latin typeface="GillSansRegular"/>
              </a:rPr>
              <a:t> on the y-axis. A, B) D614G, D614G+E484K (laboratory made), and B.1.526+E484K variants. C, D) B.1.351, B.1.351+N417K (laboratory made), and B.1.526+E484K variants. Sera are ordered by GMT of the three variants they are plotted against. Laboratory made variants and natural variants are shown as dashed and continuous lines, respectively. Points in the </a:t>
            </a:r>
            <a:r>
              <a:rPr lang="en-GB" b="0" i="0" u="none" strike="noStrike" dirty="0" err="1">
                <a:solidFill>
                  <a:srgbClr val="6B6B6B"/>
                </a:solidFill>
                <a:effectLst/>
                <a:latin typeface="GillSansRegular"/>
              </a:rPr>
              <a:t>gray</a:t>
            </a:r>
            <a:r>
              <a:rPr lang="en-GB" b="0" i="0" u="none" strike="noStrike" dirty="0">
                <a:solidFill>
                  <a:srgbClr val="6B6B6B"/>
                </a:solidFill>
                <a:effectLst/>
                <a:latin typeface="GillSansRegular"/>
              </a:rPr>
              <a:t> region at the bottom of the plots show </a:t>
            </a:r>
            <a:r>
              <a:rPr lang="en-GB" b="0" i="0" u="none" strike="noStrike" dirty="0" err="1">
                <a:solidFill>
                  <a:srgbClr val="6B6B6B"/>
                </a:solidFill>
                <a:effectLst/>
                <a:latin typeface="GillSansRegular"/>
              </a:rPr>
              <a:t>titers</a:t>
            </a:r>
            <a:r>
              <a:rPr lang="en-GB" b="0" i="0" u="none" strike="noStrike" dirty="0">
                <a:solidFill>
                  <a:srgbClr val="6B6B6B"/>
                </a:solidFill>
                <a:effectLst/>
                <a:latin typeface="GillSansRegular"/>
              </a:rPr>
              <a:t> that fell below the detection threshold of 20</a:t>
            </a:r>
          </a:p>
        </p:txBody>
      </p:sp>
      <p:sp>
        <p:nvSpPr>
          <p:cNvPr id="4" name="Slide Number Placeholder 3"/>
          <p:cNvSpPr>
            <a:spLocks noGrp="1"/>
          </p:cNvSpPr>
          <p:nvPr>
            <p:ph type="sldNum" sz="quarter" idx="5"/>
          </p:nvPr>
        </p:nvSpPr>
        <p:spPr/>
        <p:txBody>
          <a:bodyPr/>
          <a:lstStyle/>
          <a:p>
            <a:fld id="{D075CEB2-718F-3A49-8D09-DB5B621DDDE9}" type="slidenum">
              <a:rPr lang="en-DE" smtClean="0"/>
              <a:t>38</a:t>
            </a:fld>
            <a:endParaRPr lang="en-DE"/>
          </a:p>
        </p:txBody>
      </p:sp>
    </p:spTree>
    <p:extLst>
      <p:ext uri="{BB962C8B-B14F-4D97-AF65-F5344CB8AC3E}">
        <p14:creationId xmlns:p14="http://schemas.microsoft.com/office/powerpoint/2010/main" val="2164479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36</a:t>
            </a:r>
          </a:p>
        </p:txBody>
      </p:sp>
      <p:sp>
        <p:nvSpPr>
          <p:cNvPr id="4" name="Slide Number Placeholder 3"/>
          <p:cNvSpPr>
            <a:spLocks noGrp="1"/>
          </p:cNvSpPr>
          <p:nvPr>
            <p:ph type="sldNum" sz="quarter" idx="5"/>
          </p:nvPr>
        </p:nvSpPr>
        <p:spPr/>
        <p:txBody>
          <a:bodyPr/>
          <a:lstStyle/>
          <a:p>
            <a:fld id="{D075CEB2-718F-3A49-8D09-DB5B621DDDE9}" type="slidenum">
              <a:rPr lang="en-DE" smtClean="0"/>
              <a:t>39</a:t>
            </a:fld>
            <a:endParaRPr lang="en-DE"/>
          </a:p>
        </p:txBody>
      </p:sp>
    </p:spTree>
    <p:extLst>
      <p:ext uri="{BB962C8B-B14F-4D97-AF65-F5344CB8AC3E}">
        <p14:creationId xmlns:p14="http://schemas.microsoft.com/office/powerpoint/2010/main" val="2486605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Centre for Pathogen Evolution, Dept of Zoology, Cambridge</a:t>
            </a:r>
          </a:p>
          <a:p>
            <a:r>
              <a:rPr lang="en-DE" dirty="0"/>
              <a:t>Basic science</a:t>
            </a:r>
          </a:p>
          <a:p>
            <a:r>
              <a:rPr lang="en-DE" dirty="0"/>
              <a:t>Methodolgy</a:t>
            </a:r>
          </a:p>
          <a:p>
            <a:r>
              <a:rPr lang="en-DE" dirty="0"/>
              <a:t>Vaccine design</a:t>
            </a:r>
          </a:p>
          <a:p>
            <a:r>
              <a:rPr lang="en-DE" b="1" dirty="0"/>
              <a:t>Influenza</a:t>
            </a:r>
          </a:p>
          <a:p>
            <a:r>
              <a:rPr lang="en-GB" dirty="0"/>
              <a:t>S</a:t>
            </a:r>
            <a:r>
              <a:rPr lang="en-DE" dirty="0"/>
              <a:t>ince 2020 SARS-CoV-2</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5</a:t>
            </a:fld>
            <a:endParaRPr lang="en-DE"/>
          </a:p>
        </p:txBody>
      </p:sp>
    </p:spTree>
    <p:extLst>
      <p:ext uri="{BB962C8B-B14F-4D97-AF65-F5344CB8AC3E}">
        <p14:creationId xmlns:p14="http://schemas.microsoft.com/office/powerpoint/2010/main" val="3074228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8464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344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2831cdbf4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2831cdbf4_4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2357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171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6115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2831cdbf4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2831cdbf4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Fit surface to antibody </a:t>
            </a:r>
            <a:r>
              <a:rPr lang="en-GB" sz="1100" dirty="0" err="1"/>
              <a:t>titers</a:t>
            </a:r>
            <a:r>
              <a:rPr lang="en-GB" sz="1100" dirty="0"/>
              <a:t> to obtain antibody landscapes per serum groups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err="1"/>
              <a:t>Ablandscapes</a:t>
            </a:r>
            <a:r>
              <a:rPr lang="en-GB" sz="1100" dirty="0"/>
              <a:t>: </a:t>
            </a:r>
            <a:r>
              <a:rPr lang="en-GB" b="0" i="0" u="sng" dirty="0">
                <a:solidFill>
                  <a:srgbClr val="595959"/>
                </a:solidFill>
                <a:effectLst/>
                <a:latin typeface="roboto" panose="02000000000000000000" pitchFamily="2" charset="0"/>
                <a:hlinkClick r:id="rId3"/>
              </a:rPr>
              <a:t>DOI: 10.1126/science.1256427</a:t>
            </a: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Fonville, J., Wilks, S. H., et al. (2014) DOI: 10.1126/science.1256427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5597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Rectangle 7">
            <a:extLst>
              <a:ext uri="{FF2B5EF4-FFF2-40B4-BE49-F238E27FC236}">
                <a16:creationId xmlns:a16="http://schemas.microsoft.com/office/drawing/2014/main" id="{11F88062-5D01-8B9E-33F0-6BA006C24E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4D9E816-5E7B-0342-82C7-8C12A16AE08D}" type="slidenum">
              <a:rPr lang="nl-NL" altLang="en-US" sz="1200" smtClean="0">
                <a:solidFill>
                  <a:srgbClr val="000000"/>
                </a:solidFill>
                <a:latin typeface="Times New Roman" panose="02020603050405020304" pitchFamily="18" charset="0"/>
              </a:rPr>
              <a:pPr/>
              <a:t>48</a:t>
            </a:fld>
            <a:endParaRPr lang="nl-NL" altLang="en-US" sz="1200">
              <a:solidFill>
                <a:srgbClr val="000000"/>
              </a:solidFill>
              <a:latin typeface="Times New Roman" panose="02020603050405020304" pitchFamily="18" charset="0"/>
            </a:endParaRPr>
          </a:p>
        </p:txBody>
      </p:sp>
      <p:sp>
        <p:nvSpPr>
          <p:cNvPr id="449538" name="Rectangle 2">
            <a:extLst>
              <a:ext uri="{FF2B5EF4-FFF2-40B4-BE49-F238E27FC236}">
                <a16:creationId xmlns:a16="http://schemas.microsoft.com/office/drawing/2014/main" id="{C2A6BA1E-7660-C2E4-A31A-368B6CB60A2D}"/>
              </a:ext>
            </a:extLst>
          </p:cNvPr>
          <p:cNvSpPr>
            <a:spLocks noGrp="1" noRot="1" noChangeAspect="1" noChangeArrowheads="1" noTextEdit="1"/>
          </p:cNvSpPr>
          <p:nvPr>
            <p:ph type="sldImg"/>
          </p:nvPr>
        </p:nvSpPr>
        <p:spPr>
          <a:solidFill>
            <a:srgbClr val="FFFFFF"/>
          </a:solidFill>
          <a:ln/>
        </p:spPr>
      </p:sp>
      <p:sp>
        <p:nvSpPr>
          <p:cNvPr id="449539" name="Rectangle 3">
            <a:extLst>
              <a:ext uri="{FF2B5EF4-FFF2-40B4-BE49-F238E27FC236}">
                <a16:creationId xmlns:a16="http://schemas.microsoft.com/office/drawing/2014/main" id="{B3493BC3-48E2-C424-AA35-12B8F438C565}"/>
              </a:ext>
            </a:extLst>
          </p:cNvPr>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a third dimension we indicate how well antibodies from a human bind with each of the viruses in the “base” antigenic map.  Human sera is the result of exposures to multiple influenza virus infections (and vaccinations in some cases).  Thus, human sera cannot be used to make the base antigenic map, unless it is sera from children after their first infection.</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GB" altLang="en-US" dirty="0">
              <a:latin typeface="Times New Roman" panose="02020603050405020304" pitchFamily="18" charset="0"/>
              <a:ea typeface="ＭＳ Ｐゴシック" panose="020B0600070205080204" pitchFamily="34"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An antibody landscape is also a fitness landscape showing one component of the fitness of each virus.</a:t>
            </a:r>
          </a:p>
          <a:p>
            <a:pPr>
              <a:spcBef>
                <a:spcPct val="0"/>
              </a:spcBef>
            </a:pPr>
            <a:endParaRPr lang="en-GB" altLang="en-US"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44692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Rectangle 7">
            <a:extLst>
              <a:ext uri="{FF2B5EF4-FFF2-40B4-BE49-F238E27FC236}">
                <a16:creationId xmlns:a16="http://schemas.microsoft.com/office/drawing/2014/main" id="{B9ADFE09-2B34-4B0A-7058-7D27EFC9F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7EF938C4-4D5D-6F4A-B643-4979255AE655}" type="slidenum">
              <a:rPr lang="nl-NL" altLang="en-US" sz="1200" smtClean="0">
                <a:solidFill>
                  <a:srgbClr val="000000"/>
                </a:solidFill>
                <a:latin typeface="Times New Roman" panose="02020603050405020304" pitchFamily="18" charset="0"/>
              </a:rPr>
              <a:pPr/>
              <a:t>49</a:t>
            </a:fld>
            <a:endParaRPr lang="nl-NL" altLang="en-US" sz="1200">
              <a:solidFill>
                <a:srgbClr val="000000"/>
              </a:solidFill>
              <a:latin typeface="Times New Roman" panose="02020603050405020304" pitchFamily="18" charset="0"/>
            </a:endParaRPr>
          </a:p>
        </p:txBody>
      </p:sp>
      <p:sp>
        <p:nvSpPr>
          <p:cNvPr id="453634" name="Rectangle 2">
            <a:extLst>
              <a:ext uri="{FF2B5EF4-FFF2-40B4-BE49-F238E27FC236}">
                <a16:creationId xmlns:a16="http://schemas.microsoft.com/office/drawing/2014/main" id="{B5B49777-6E3A-877E-5146-2666DE59C9A2}"/>
              </a:ext>
            </a:extLst>
          </p:cNvPr>
          <p:cNvSpPr>
            <a:spLocks noGrp="1" noRot="1" noChangeAspect="1" noChangeArrowheads="1" noTextEdit="1"/>
          </p:cNvSpPr>
          <p:nvPr>
            <p:ph type="sldImg"/>
          </p:nvPr>
        </p:nvSpPr>
        <p:spPr>
          <a:solidFill>
            <a:srgbClr val="FFFFFF"/>
          </a:solidFill>
          <a:ln/>
        </p:spPr>
      </p:sp>
      <p:sp>
        <p:nvSpPr>
          <p:cNvPr id="453635" name="Rectangle 3">
            <a:extLst>
              <a:ext uri="{FF2B5EF4-FFF2-40B4-BE49-F238E27FC236}">
                <a16:creationId xmlns:a16="http://schemas.microsoft.com/office/drawing/2014/main" id="{8D9F3B16-635D-E0D6-F4B1-467CE27C920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GB"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Rectangle 7">
            <a:extLst>
              <a:ext uri="{FF2B5EF4-FFF2-40B4-BE49-F238E27FC236}">
                <a16:creationId xmlns:a16="http://schemas.microsoft.com/office/drawing/2014/main" id="{5FD650F0-09DE-43F4-3B7E-5B84C1BF9B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342C310-90FC-C448-9D38-22F7E729F077}" type="slidenum">
              <a:rPr lang="nl-NL" altLang="en-US" sz="1200" smtClean="0">
                <a:solidFill>
                  <a:srgbClr val="000000"/>
                </a:solidFill>
                <a:latin typeface="Times New Roman" panose="02020603050405020304" pitchFamily="18" charset="0"/>
              </a:rPr>
              <a:pPr/>
              <a:t>50</a:t>
            </a:fld>
            <a:endParaRPr lang="nl-NL" altLang="en-US" sz="1200">
              <a:solidFill>
                <a:srgbClr val="000000"/>
              </a:solidFill>
              <a:latin typeface="Times New Roman" panose="02020603050405020304" pitchFamily="18" charset="0"/>
            </a:endParaRPr>
          </a:p>
        </p:txBody>
      </p:sp>
      <p:sp>
        <p:nvSpPr>
          <p:cNvPr id="455682" name="Rectangle 2">
            <a:extLst>
              <a:ext uri="{FF2B5EF4-FFF2-40B4-BE49-F238E27FC236}">
                <a16:creationId xmlns:a16="http://schemas.microsoft.com/office/drawing/2014/main" id="{17D0A56F-6C69-0885-CE76-434BB3A8E34B}"/>
              </a:ext>
            </a:extLst>
          </p:cNvPr>
          <p:cNvSpPr>
            <a:spLocks noGrp="1" noRot="1" noChangeAspect="1" noChangeArrowheads="1" noTextEdit="1"/>
          </p:cNvSpPr>
          <p:nvPr>
            <p:ph type="sldImg"/>
          </p:nvPr>
        </p:nvSpPr>
        <p:spPr>
          <a:solidFill>
            <a:srgbClr val="FFFFFF"/>
          </a:solidFill>
          <a:ln/>
        </p:spPr>
      </p:sp>
      <p:sp>
        <p:nvSpPr>
          <p:cNvPr id="455683" name="Rectangle 3">
            <a:extLst>
              <a:ext uri="{FF2B5EF4-FFF2-40B4-BE49-F238E27FC236}">
                <a16:creationId xmlns:a16="http://schemas.microsoft.com/office/drawing/2014/main" id="{7006AE31-5500-CC59-045A-F966687DB20D}"/>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slice through a landscape is a reasonably accurate representation of the 3D landscape, and an easier visualization with which to compare multiple landscapes.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7">
            <a:extLst>
              <a:ext uri="{FF2B5EF4-FFF2-40B4-BE49-F238E27FC236}">
                <a16:creationId xmlns:a16="http://schemas.microsoft.com/office/drawing/2014/main" id="{9245AE6C-DE96-E0D8-F0F0-820BF42495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1D0F42E4-0914-A443-880D-DD980328F845}" type="slidenum">
              <a:rPr lang="nl-NL" altLang="en-US" sz="1200" smtClean="0">
                <a:solidFill>
                  <a:srgbClr val="000000"/>
                </a:solidFill>
                <a:latin typeface="Times New Roman" panose="02020603050405020304" pitchFamily="18" charset="0"/>
              </a:rPr>
              <a:pPr/>
              <a:t>51</a:t>
            </a:fld>
            <a:endParaRPr lang="nl-NL" altLang="en-US" sz="1200">
              <a:solidFill>
                <a:srgbClr val="000000"/>
              </a:solidFill>
              <a:latin typeface="Times New Roman" panose="02020603050405020304" pitchFamily="18" charset="0"/>
            </a:endParaRPr>
          </a:p>
        </p:txBody>
      </p:sp>
      <p:sp>
        <p:nvSpPr>
          <p:cNvPr id="459778" name="Rectangle 2">
            <a:extLst>
              <a:ext uri="{FF2B5EF4-FFF2-40B4-BE49-F238E27FC236}">
                <a16:creationId xmlns:a16="http://schemas.microsoft.com/office/drawing/2014/main" id="{1ABE2622-CB91-5835-BB62-DF43715A55D4}"/>
              </a:ext>
            </a:extLst>
          </p:cNvPr>
          <p:cNvSpPr>
            <a:spLocks noGrp="1" noRot="1" noChangeAspect="1" noChangeArrowheads="1" noTextEdit="1"/>
          </p:cNvSpPr>
          <p:nvPr>
            <p:ph type="sldImg"/>
          </p:nvPr>
        </p:nvSpPr>
        <p:spPr>
          <a:solidFill>
            <a:srgbClr val="FFFFFF"/>
          </a:solidFill>
          <a:ln/>
        </p:spPr>
      </p:sp>
      <p:sp>
        <p:nvSpPr>
          <p:cNvPr id="459779" name="Rectangle 3">
            <a:extLst>
              <a:ext uri="{FF2B5EF4-FFF2-40B4-BE49-F238E27FC236}">
                <a16:creationId xmlns:a16="http://schemas.microsoft.com/office/drawing/2014/main" id="{4136B12C-EDDD-E957-BC13-F4E5443145AB}"/>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This individual was infected with a strain indicated by the arrow.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Antigenic shift (subtypes)</a:t>
            </a:r>
          </a:p>
          <a:p>
            <a:r>
              <a:rPr lang="en-DE" dirty="0"/>
              <a:t>Antigenic drift -&gt; repeated vaccination. </a:t>
            </a:r>
            <a:r>
              <a:rPr lang="en-GB" dirty="0"/>
              <a:t>N</a:t>
            </a:r>
            <a:r>
              <a:rPr lang="en-DE" dirty="0"/>
              <a:t>ot like measles</a:t>
            </a:r>
          </a:p>
        </p:txBody>
      </p:sp>
      <p:sp>
        <p:nvSpPr>
          <p:cNvPr id="4" name="Slide Number Placeholder 3"/>
          <p:cNvSpPr>
            <a:spLocks noGrp="1"/>
          </p:cNvSpPr>
          <p:nvPr>
            <p:ph type="sldNum" sz="quarter" idx="5"/>
          </p:nvPr>
        </p:nvSpPr>
        <p:spPr/>
        <p:txBody>
          <a:bodyPr/>
          <a:lstStyle/>
          <a:p>
            <a:fld id="{D075CEB2-718F-3A49-8D09-DB5B621DDDE9}" type="slidenum">
              <a:rPr lang="en-DE" smtClean="0"/>
              <a:t>7</a:t>
            </a:fld>
            <a:endParaRPr lang="en-DE"/>
          </a:p>
        </p:txBody>
      </p:sp>
    </p:spTree>
    <p:extLst>
      <p:ext uri="{BB962C8B-B14F-4D97-AF65-F5344CB8AC3E}">
        <p14:creationId xmlns:p14="http://schemas.microsoft.com/office/powerpoint/2010/main" val="2831592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7">
            <a:extLst>
              <a:ext uri="{FF2B5EF4-FFF2-40B4-BE49-F238E27FC236}">
                <a16:creationId xmlns:a16="http://schemas.microsoft.com/office/drawing/2014/main" id="{3B275A07-AB0F-DD0B-83D1-97AF2F8E4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32281B67-BEA4-4442-99A0-44F11E6AEB83}" type="slidenum">
              <a:rPr lang="nl-NL" altLang="en-US" sz="1200" smtClean="0">
                <a:solidFill>
                  <a:srgbClr val="000000"/>
                </a:solidFill>
                <a:latin typeface="Times New Roman" panose="02020603050405020304" pitchFamily="18" charset="0"/>
              </a:rPr>
              <a:pPr/>
              <a:t>52</a:t>
            </a:fld>
            <a:endParaRPr lang="nl-NL" altLang="en-US" sz="1200">
              <a:solidFill>
                <a:srgbClr val="000000"/>
              </a:solidFill>
              <a:latin typeface="Times New Roman" panose="02020603050405020304" pitchFamily="18" charset="0"/>
            </a:endParaRPr>
          </a:p>
        </p:txBody>
      </p:sp>
      <p:sp>
        <p:nvSpPr>
          <p:cNvPr id="461826" name="Rectangle 2">
            <a:extLst>
              <a:ext uri="{FF2B5EF4-FFF2-40B4-BE49-F238E27FC236}">
                <a16:creationId xmlns:a16="http://schemas.microsoft.com/office/drawing/2014/main" id="{D0DBCF11-99E6-CAE4-6F70-DE1CEC1AF568}"/>
              </a:ext>
            </a:extLst>
          </p:cNvPr>
          <p:cNvSpPr>
            <a:spLocks noGrp="1" noRot="1" noChangeAspect="1" noChangeArrowheads="1" noTextEdit="1"/>
          </p:cNvSpPr>
          <p:nvPr>
            <p:ph type="sldImg"/>
          </p:nvPr>
        </p:nvSpPr>
        <p:spPr>
          <a:solidFill>
            <a:srgbClr val="FFFFFF"/>
          </a:solidFill>
          <a:ln/>
        </p:spPr>
      </p:sp>
      <p:sp>
        <p:nvSpPr>
          <p:cNvPr id="461827" name="Rectangle 3">
            <a:extLst>
              <a:ext uri="{FF2B5EF4-FFF2-40B4-BE49-F238E27FC236}">
                <a16:creationId xmlns:a16="http://schemas.microsoft.com/office/drawing/2014/main" id="{4DDA54F2-193D-ED2C-57FD-3B0F56455729}"/>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Post infection, this individual not only had an immune response against the infecting virus, but their prior immunity against all other influenza viruses in the same subtype (H3) was also boosted.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7">
            <a:extLst>
              <a:ext uri="{FF2B5EF4-FFF2-40B4-BE49-F238E27FC236}">
                <a16:creationId xmlns:a16="http://schemas.microsoft.com/office/drawing/2014/main" id="{C4C490CA-A312-C593-F548-10C150BE35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66ABE7A2-F60D-AA42-96A9-1DC8FA51A2FE}" type="slidenum">
              <a:rPr lang="nl-NL" altLang="en-US" sz="1200" smtClean="0">
                <a:solidFill>
                  <a:srgbClr val="000000"/>
                </a:solidFill>
                <a:latin typeface="Times New Roman" panose="02020603050405020304" pitchFamily="18" charset="0"/>
              </a:rPr>
              <a:pPr/>
              <a:t>53</a:t>
            </a:fld>
            <a:endParaRPr lang="nl-NL" altLang="en-US" sz="1200">
              <a:solidFill>
                <a:srgbClr val="000000"/>
              </a:solidFill>
              <a:latin typeface="Times New Roman" panose="02020603050405020304" pitchFamily="18" charset="0"/>
            </a:endParaRPr>
          </a:p>
        </p:txBody>
      </p:sp>
      <p:sp>
        <p:nvSpPr>
          <p:cNvPr id="463874" name="Rectangle 2">
            <a:extLst>
              <a:ext uri="{FF2B5EF4-FFF2-40B4-BE49-F238E27FC236}">
                <a16:creationId xmlns:a16="http://schemas.microsoft.com/office/drawing/2014/main" id="{B7F8DB50-A9F1-ADCC-ABC0-6E875599F4BB}"/>
              </a:ext>
            </a:extLst>
          </p:cNvPr>
          <p:cNvSpPr>
            <a:spLocks noGrp="1" noRot="1" noChangeAspect="1" noChangeArrowheads="1" noTextEdit="1"/>
          </p:cNvSpPr>
          <p:nvPr>
            <p:ph type="sldImg"/>
          </p:nvPr>
        </p:nvSpPr>
        <p:spPr>
          <a:solidFill>
            <a:srgbClr val="FFFFFF"/>
          </a:solidFill>
          <a:ln/>
        </p:spPr>
      </p:sp>
      <p:sp>
        <p:nvSpPr>
          <p:cNvPr id="463875" name="Rectangle 3">
            <a:extLst>
              <a:ext uri="{FF2B5EF4-FFF2-40B4-BE49-F238E27FC236}">
                <a16:creationId xmlns:a16="http://schemas.microsoft.com/office/drawing/2014/main" id="{C334062C-F4DF-B8C3-94EC-664286A740DE}"/>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The same individual was followed, and gave a blood sample each year over 5 years, The individuals landscape after year year is shown in the top row of figures.  The post infection landscape decreases after one year (decrease shown in brown).  All other years the landscape is stable.  The bottom figure indicates the long-term effect on the landscape as a result of the infection.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Rectangle 7">
            <a:extLst>
              <a:ext uri="{FF2B5EF4-FFF2-40B4-BE49-F238E27FC236}">
                <a16:creationId xmlns:a16="http://schemas.microsoft.com/office/drawing/2014/main" id="{8A4E8903-1FCE-B344-2F1F-D327A50D7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0E5A13E0-839C-AF4A-AC85-FDDAFB37C42D}" type="slidenum">
              <a:rPr lang="nl-NL" altLang="en-US" sz="1200" smtClean="0">
                <a:solidFill>
                  <a:srgbClr val="000000"/>
                </a:solidFill>
                <a:latin typeface="Times New Roman" panose="02020603050405020304" pitchFamily="18" charset="0"/>
              </a:rPr>
              <a:pPr/>
              <a:t>54</a:t>
            </a:fld>
            <a:endParaRPr lang="nl-NL" altLang="en-US" sz="1200">
              <a:solidFill>
                <a:srgbClr val="000000"/>
              </a:solidFill>
              <a:latin typeface="Times New Roman" panose="02020603050405020304" pitchFamily="18" charset="0"/>
            </a:endParaRPr>
          </a:p>
        </p:txBody>
      </p:sp>
      <p:sp>
        <p:nvSpPr>
          <p:cNvPr id="474114" name="Rectangle 2">
            <a:extLst>
              <a:ext uri="{FF2B5EF4-FFF2-40B4-BE49-F238E27FC236}">
                <a16:creationId xmlns:a16="http://schemas.microsoft.com/office/drawing/2014/main" id="{C1E85900-8BC4-D300-A696-D542D251C71A}"/>
              </a:ext>
            </a:extLst>
          </p:cNvPr>
          <p:cNvSpPr>
            <a:spLocks noGrp="1" noRot="1" noChangeAspect="1" noChangeArrowheads="1" noTextEdit="1"/>
          </p:cNvSpPr>
          <p:nvPr>
            <p:ph type="sldImg"/>
          </p:nvPr>
        </p:nvSpPr>
        <p:spPr>
          <a:solidFill>
            <a:srgbClr val="FFFFFF"/>
          </a:solidFill>
          <a:ln/>
        </p:spPr>
      </p:sp>
      <p:sp>
        <p:nvSpPr>
          <p:cNvPr id="474115" name="Rectangle 3">
            <a:extLst>
              <a:ext uri="{FF2B5EF4-FFF2-40B4-BE49-F238E27FC236}">
                <a16:creationId xmlns:a16="http://schemas.microsoft.com/office/drawing/2014/main" id="{DAC51E38-65EF-3B78-7F2D-37EF05B485D6}"/>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As a result of this vaccination there is not much immunity against the next cluster to come (indicated by the dashed vertical line).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7">
            <a:extLst>
              <a:ext uri="{FF2B5EF4-FFF2-40B4-BE49-F238E27FC236}">
                <a16:creationId xmlns:a16="http://schemas.microsoft.com/office/drawing/2014/main" id="{3813ED70-BB47-E5EC-BAED-B8A9CDA6B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8F768072-D631-3C44-9B4F-CCA4F8919371}" type="slidenum">
              <a:rPr lang="nl-NL" altLang="en-US" sz="1200" smtClean="0">
                <a:solidFill>
                  <a:srgbClr val="000000"/>
                </a:solidFill>
                <a:latin typeface="Times New Roman" panose="02020603050405020304" pitchFamily="18" charset="0"/>
              </a:rPr>
              <a:pPr/>
              <a:t>55</a:t>
            </a:fld>
            <a:endParaRPr lang="nl-NL" altLang="en-US" sz="1200">
              <a:solidFill>
                <a:srgbClr val="000000"/>
              </a:solidFill>
              <a:latin typeface="Times New Roman" panose="02020603050405020304" pitchFamily="18" charset="0"/>
            </a:endParaRPr>
          </a:p>
        </p:txBody>
      </p:sp>
      <p:sp>
        <p:nvSpPr>
          <p:cNvPr id="476162" name="Rectangle 2">
            <a:extLst>
              <a:ext uri="{FF2B5EF4-FFF2-40B4-BE49-F238E27FC236}">
                <a16:creationId xmlns:a16="http://schemas.microsoft.com/office/drawing/2014/main" id="{605785B0-145C-8703-903F-9943C7065423}"/>
              </a:ext>
            </a:extLst>
          </p:cNvPr>
          <p:cNvSpPr>
            <a:spLocks noGrp="1" noRot="1" noChangeAspect="1" noChangeArrowheads="1" noTextEdit="1"/>
          </p:cNvSpPr>
          <p:nvPr>
            <p:ph type="sldImg"/>
          </p:nvPr>
        </p:nvSpPr>
        <p:spPr>
          <a:solidFill>
            <a:srgbClr val="FFFFFF"/>
          </a:solidFill>
          <a:ln/>
        </p:spPr>
      </p:sp>
      <p:sp>
        <p:nvSpPr>
          <p:cNvPr id="476163" name="Rectangle 3">
            <a:extLst>
              <a:ext uri="{FF2B5EF4-FFF2-40B4-BE49-F238E27FC236}">
                <a16:creationId xmlns:a16="http://schemas.microsoft.com/office/drawing/2014/main" id="{FF019652-5492-4FD4-0BA2-9199EDF81C27}"/>
              </a:ext>
            </a:extLst>
          </p:cNvPr>
          <p:cNvSpPr>
            <a:spLocks noGrp="1" noChangeArrowheads="1"/>
          </p:cNvSpPr>
          <p:nvPr>
            <p:ph type="body" idx="1"/>
          </p:nvPr>
        </p:nvSpPr>
        <p:spPr>
          <a:solidFill>
            <a:srgbClr val="FFFFFF"/>
          </a:solidFill>
          <a:ln>
            <a:solidFill>
              <a:srgbClr val="000000"/>
            </a:solidFill>
          </a:ln>
        </p:spPr>
        <p:txBody>
          <a:bodyPr/>
          <a:lstStyle/>
          <a:p>
            <a:pPr>
              <a:spcBef>
                <a:spcPct val="0"/>
              </a:spcBef>
            </a:pPr>
            <a:r>
              <a:rPr lang="en-GB" altLang="en-US">
                <a:latin typeface="Times New Roman" panose="02020603050405020304" pitchFamily="18" charset="0"/>
                <a:ea typeface="ＭＳ Ｐゴシック" panose="020B0600070205080204" pitchFamily="34" charset="-128"/>
              </a:rPr>
              <a:t>The bottom figure shows the average pre and post landscapes from a different 100 individuals, this time they were vaccinated with the solid ilne (with the Sydney 97 vaccine strain).  The pre-vaccination landscapes are similar, the post landscapes different in their response to the Sydney97 antigenic cluster.  The boosting of the Wuhan95 cluster is the same in both cases.  Thus an antigenically advanced vaccine protects against the advanced cluster, and as well a vaccine from the previous cluster as a vaccine in the previous cluster would protect.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44</a:t>
            </a:r>
          </a:p>
        </p:txBody>
      </p:sp>
      <p:sp>
        <p:nvSpPr>
          <p:cNvPr id="4" name="Slide Number Placeholder 3"/>
          <p:cNvSpPr>
            <a:spLocks noGrp="1"/>
          </p:cNvSpPr>
          <p:nvPr>
            <p:ph type="sldNum" sz="quarter" idx="5"/>
          </p:nvPr>
        </p:nvSpPr>
        <p:spPr/>
        <p:txBody>
          <a:bodyPr/>
          <a:lstStyle/>
          <a:p>
            <a:fld id="{D075CEB2-718F-3A49-8D09-DB5B621DDDE9}" type="slidenum">
              <a:rPr lang="en-DE" smtClean="0"/>
              <a:t>56</a:t>
            </a:fld>
            <a:endParaRPr lang="en-DE"/>
          </a:p>
        </p:txBody>
      </p:sp>
    </p:spTree>
    <p:extLst>
      <p:ext uri="{BB962C8B-B14F-4D97-AF65-F5344CB8AC3E}">
        <p14:creationId xmlns:p14="http://schemas.microsoft.com/office/powerpoint/2010/main" val="4223908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2831cdbf4_4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2831cdbf4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CovAIL</a:t>
            </a:r>
            <a:r>
              <a:rPr lang="en-US" dirty="0"/>
              <a:t>: </a:t>
            </a:r>
            <a:r>
              <a:rPr lang="en-GB" b="0" i="0" u="none" strike="noStrike" dirty="0">
                <a:solidFill>
                  <a:srgbClr val="212121"/>
                </a:solidFill>
                <a:effectLst/>
                <a:latin typeface="BlinkMacSystemFont"/>
              </a:rPr>
              <a:t>DOI: </a:t>
            </a:r>
            <a:r>
              <a:rPr lang="en-GB" b="0" i="0" u="none" strike="noStrike" dirty="0">
                <a:solidFill>
                  <a:srgbClr val="0071BC"/>
                </a:solidFill>
                <a:effectLst/>
                <a:latin typeface="BlinkMacSystemFont"/>
                <a:hlinkClick r:id="rId3"/>
              </a:rPr>
              <a:t>10.1101/2022.07.12.22277336</a:t>
            </a:r>
            <a:endParaRPr lang="en-GB" b="0" i="0" u="none" strike="noStrike" dirty="0">
              <a:solidFill>
                <a:srgbClr val="212121"/>
              </a:solidFill>
              <a:effectLst/>
              <a:latin typeface="BlinkMacSystemFon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19850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51</a:t>
            </a:r>
          </a:p>
        </p:txBody>
      </p:sp>
      <p:sp>
        <p:nvSpPr>
          <p:cNvPr id="4" name="Slide Number Placeholder 3"/>
          <p:cNvSpPr>
            <a:spLocks noGrp="1"/>
          </p:cNvSpPr>
          <p:nvPr>
            <p:ph type="sldNum" sz="quarter" idx="5"/>
          </p:nvPr>
        </p:nvSpPr>
        <p:spPr/>
        <p:txBody>
          <a:bodyPr/>
          <a:lstStyle/>
          <a:p>
            <a:fld id="{D075CEB2-718F-3A49-8D09-DB5B621DDDE9}" type="slidenum">
              <a:rPr lang="en-DE" smtClean="0"/>
              <a:t>61</a:t>
            </a:fld>
            <a:endParaRPr lang="en-DE"/>
          </a:p>
        </p:txBody>
      </p:sp>
    </p:spTree>
    <p:extLst>
      <p:ext uri="{BB962C8B-B14F-4D97-AF65-F5344CB8AC3E}">
        <p14:creationId xmlns:p14="http://schemas.microsoft.com/office/powerpoint/2010/main" val="3538756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2831cdbf4_4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2831cdbf4_4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431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ea typeface="ＭＳ Ｐゴシック" panose="020B0600070205080204" pitchFamily="34" charset="-128"/>
              </a:rPr>
              <a:t>In this antigenic map the coloured shapes are viruses, the unfilled shapes antibodies (antisera).  The blob-like shape of a point indicates a 2-dimensional confidence interval in the positioning of the point.  The name of each antigenic cluster is composed of two letters indicating the part of the world that the vaccine strain used in the cluster was isolated (</a:t>
            </a:r>
            <a:r>
              <a:rPr lang="en-GB" altLang="en-US" dirty="0" err="1">
                <a:latin typeface="Times New Roman" panose="02020603050405020304" pitchFamily="18" charset="0"/>
                <a:ea typeface="ＭＳ Ｐゴシック" panose="020B0600070205080204" pitchFamily="34" charset="-128"/>
              </a:rPr>
              <a:t>HongKong</a:t>
            </a:r>
            <a:r>
              <a:rPr lang="en-GB" altLang="en-US" dirty="0">
                <a:latin typeface="Times New Roman" panose="02020603050405020304" pitchFamily="18" charset="0"/>
                <a:ea typeface="ＭＳ Ｐゴシック" panose="020B0600070205080204" pitchFamily="34" charset="-128"/>
              </a:rPr>
              <a:t>, England, Victoria Australia, Texas, Bangkok, Sichuan, </a:t>
            </a:r>
            <a:r>
              <a:rPr lang="en-GB" altLang="en-US" dirty="0" err="1">
                <a:latin typeface="Times New Roman" panose="02020603050405020304" pitchFamily="18" charset="0"/>
                <a:ea typeface="ＭＳ Ｐゴシック" panose="020B0600070205080204" pitchFamily="34" charset="-128"/>
              </a:rPr>
              <a:t>Bejing</a:t>
            </a:r>
            <a:r>
              <a:rPr lang="en-GB" altLang="en-US" dirty="0">
                <a:latin typeface="Times New Roman" panose="02020603050405020304" pitchFamily="18" charset="0"/>
                <a:ea typeface="ＭＳ Ｐゴシック" panose="020B0600070205080204" pitchFamily="34" charset="-128"/>
              </a:rPr>
              <a:t>, Beijing, Wuhan, Sydney, Fujian; and the year that cluster first emerged.</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12</a:t>
            </a:fld>
            <a:endParaRPr lang="en-DE"/>
          </a:p>
        </p:txBody>
      </p:sp>
    </p:spTree>
    <p:extLst>
      <p:ext uri="{BB962C8B-B14F-4D97-AF65-F5344CB8AC3E}">
        <p14:creationId xmlns:p14="http://schemas.microsoft.com/office/powerpoint/2010/main" val="3450676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16</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21</a:t>
            </a:fld>
            <a:endParaRPr lang="en-DE"/>
          </a:p>
        </p:txBody>
      </p:sp>
    </p:spTree>
    <p:extLst>
      <p:ext uri="{BB962C8B-B14F-4D97-AF65-F5344CB8AC3E}">
        <p14:creationId xmlns:p14="http://schemas.microsoft.com/office/powerpoint/2010/main" val="408647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23</a:t>
            </a:fld>
            <a:endParaRPr lang="en-DE"/>
          </a:p>
        </p:txBody>
      </p:sp>
    </p:spTree>
    <p:extLst>
      <p:ext uri="{BB962C8B-B14F-4D97-AF65-F5344CB8AC3E}">
        <p14:creationId xmlns:p14="http://schemas.microsoft.com/office/powerpoint/2010/main" val="366859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24</a:t>
            </a:fld>
            <a:endParaRPr lang="en-DE"/>
          </a:p>
        </p:txBody>
      </p:sp>
    </p:spTree>
    <p:extLst>
      <p:ext uri="{BB962C8B-B14F-4D97-AF65-F5344CB8AC3E}">
        <p14:creationId xmlns:p14="http://schemas.microsoft.com/office/powerpoint/2010/main" val="68134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Need to read about the figure D here and the panel B distance here too. ML: maximum likelihood phylogenetic tree. C: aa sequence subsitution.</a:t>
            </a:r>
          </a:p>
          <a:p>
            <a:r>
              <a:rPr lang="en-GB" i="1" dirty="0">
                <a:effectLst/>
                <a:latin typeface="Helvetica" pitchFamily="2" charset="0"/>
              </a:rPr>
              <a:t>The average rates of evolution are given</a:t>
            </a:r>
            <a:endParaRPr lang="en-GB" dirty="0">
              <a:effectLst/>
              <a:latin typeface="Helvetica" pitchFamily="2" charset="0"/>
            </a:endParaRPr>
          </a:p>
          <a:p>
            <a:r>
              <a:rPr lang="en-GB" i="1" dirty="0">
                <a:effectLst/>
                <a:latin typeface="Helvetica" pitchFamily="2" charset="0"/>
              </a:rPr>
              <a:t>by the slope of the best linear fit to the data in</a:t>
            </a:r>
            <a:endParaRPr lang="en-GB" dirty="0">
              <a:effectLst/>
              <a:latin typeface="Helvetica" pitchFamily="2" charset="0"/>
            </a:endParaRPr>
          </a:p>
          <a:p>
            <a:r>
              <a:rPr lang="en-GB" i="1" dirty="0">
                <a:effectLst/>
                <a:latin typeface="Helvetica" pitchFamily="2" charset="0"/>
              </a:rPr>
              <a:t>Fig. 4, A, B, and C. The average rate of</a:t>
            </a:r>
            <a:endParaRPr lang="en-GB" dirty="0">
              <a:effectLst/>
              <a:latin typeface="Helvetica" pitchFamily="2" charset="0"/>
            </a:endParaRPr>
          </a:p>
          <a:p>
            <a:r>
              <a:rPr lang="en-GB" i="1" dirty="0">
                <a:effectLst/>
                <a:latin typeface="Helvetica" pitchFamily="2" charset="0"/>
              </a:rPr>
              <a:t>antigenic drift calculated this way was 1.2</a:t>
            </a:r>
            <a:endParaRPr lang="en-GB" dirty="0">
              <a:effectLst/>
              <a:latin typeface="Helvetica" pitchFamily="2" charset="0"/>
            </a:endParaRPr>
          </a:p>
          <a:p>
            <a:r>
              <a:rPr lang="en-GB" i="1" dirty="0">
                <a:effectLst/>
                <a:latin typeface="Helvetica" pitchFamily="2" charset="0"/>
              </a:rPr>
              <a:t>units per year, the average rate of amino acid</a:t>
            </a:r>
            <a:endParaRPr lang="en-GB" dirty="0">
              <a:effectLst/>
              <a:latin typeface="Helvetica" pitchFamily="2" charset="0"/>
            </a:endParaRPr>
          </a:p>
          <a:p>
            <a:r>
              <a:rPr lang="en-GB" i="1" dirty="0">
                <a:effectLst/>
                <a:latin typeface="Helvetica" pitchFamily="2" charset="0"/>
              </a:rPr>
              <a:t>substitutions was 3.6 per year, and the average</a:t>
            </a:r>
            <a:endParaRPr lang="en-GB" dirty="0">
              <a:effectLst/>
              <a:latin typeface="Helvetica" pitchFamily="2" charset="0"/>
            </a:endParaRPr>
          </a:p>
          <a:p>
            <a:r>
              <a:rPr lang="en-GB" i="1" dirty="0">
                <a:effectLst/>
                <a:latin typeface="Helvetica" pitchFamily="2" charset="0"/>
              </a:rPr>
              <a:t>rate of change in ML distance was 0.0060</a:t>
            </a:r>
            <a:endParaRPr lang="en-GB" dirty="0">
              <a:effectLst/>
              <a:latin typeface="Helvetica" pitchFamily="2" charset="0"/>
            </a:endParaRPr>
          </a:p>
          <a:p>
            <a:r>
              <a:rPr lang="en-GB" i="1" dirty="0">
                <a:effectLst/>
                <a:latin typeface="Helvetica" pitchFamily="2" charset="0"/>
              </a:rPr>
              <a:t>per year.</a:t>
            </a:r>
            <a:endParaRPr lang="en-DE" dirty="0"/>
          </a:p>
          <a:p>
            <a:r>
              <a:rPr lang="en-DE" dirty="0"/>
              <a:t>D: </a:t>
            </a:r>
            <a:r>
              <a:rPr lang="en-GB" i="1" dirty="0">
                <a:effectLst/>
                <a:latin typeface="Helvetica" pitchFamily="2" charset="0"/>
              </a:rPr>
              <a:t>Sometimes the rate of antigenic evolution was faster than genetic evolution and sometimes vice versa, as shown by the</a:t>
            </a:r>
            <a:r>
              <a:rPr lang="en-GB" i="0" dirty="0">
                <a:effectLst/>
                <a:latin typeface="Helvetica" pitchFamily="2" charset="0"/>
              </a:rPr>
              <a:t> </a:t>
            </a:r>
            <a:r>
              <a:rPr lang="en-GB" i="1" dirty="0">
                <a:effectLst/>
                <a:latin typeface="Helvetica" pitchFamily="2" charset="0"/>
              </a:rPr>
              <a:t>deviations from the linear regression line in</a:t>
            </a:r>
            <a:r>
              <a:rPr lang="en-DE" i="1" dirty="0">
                <a:effectLst/>
                <a:latin typeface="Helvetica" pitchFamily="2" charset="0"/>
              </a:rPr>
              <a:t> </a:t>
            </a:r>
            <a:r>
              <a:rPr lang="en-GB" i="1" dirty="0">
                <a:effectLst/>
                <a:latin typeface="Helvetica" pitchFamily="2" charset="0"/>
              </a:rPr>
              <a:t>Fig. 4D, again, this indicates a remarkable correspondence, with significant exceptions.</a:t>
            </a:r>
          </a:p>
          <a:p>
            <a:r>
              <a:rPr lang="en-GB" dirty="0">
                <a:effectLst/>
                <a:latin typeface="Helvetica" pitchFamily="2" charset="0"/>
              </a:rPr>
              <a:t>clustered antigenic drift with similar antigenic distances between consecutive cluster centroids.</a:t>
            </a:r>
          </a:p>
          <a:p>
            <a:r>
              <a:rPr lang="en-GB" dirty="0">
                <a:effectLst/>
                <a:latin typeface="Helvetica" pitchFamily="2" charset="0"/>
              </a:rPr>
              <a:t>selective advantage for clusters that move away linearly from previous clusters as they most effectively</a:t>
            </a:r>
          </a:p>
          <a:p>
            <a:r>
              <a:rPr lang="en-GB" dirty="0">
                <a:effectLst/>
                <a:latin typeface="Helvetica" pitchFamily="2" charset="0"/>
              </a:rPr>
              <a:t>escape existing population-level immunity, and this is a plausible explanation for the somewhat linear antigenic evolution in regions of the antigenic map (Fig. 1). The</a:t>
            </a:r>
          </a:p>
          <a:p>
            <a:r>
              <a:rPr lang="en-GB" dirty="0">
                <a:effectLst/>
                <a:latin typeface="Helvetica" pitchFamily="2" charset="0"/>
              </a:rPr>
              <a:t>observed deviations from a linear path, as</a:t>
            </a:r>
          </a:p>
          <a:p>
            <a:r>
              <a:rPr lang="en-GB" dirty="0">
                <a:effectLst/>
                <a:latin typeface="Helvetica" pitchFamily="2" charset="0"/>
              </a:rPr>
              <a:t>well as the rate of the antigenic evolution,</a:t>
            </a:r>
          </a:p>
          <a:p>
            <a:r>
              <a:rPr lang="en-GB" dirty="0">
                <a:effectLst/>
                <a:latin typeface="Helvetica" pitchFamily="2" charset="0"/>
              </a:rPr>
              <a:t>might be determined by </a:t>
            </a:r>
            <a:r>
              <a:rPr lang="en-GB" dirty="0" err="1">
                <a:effectLst/>
                <a:latin typeface="Helvetica" pitchFamily="2" charset="0"/>
              </a:rPr>
              <a:t>tradeoffs</a:t>
            </a:r>
            <a:r>
              <a:rPr lang="en-GB" dirty="0">
                <a:effectLst/>
                <a:latin typeface="Helvetica" pitchFamily="2" charset="0"/>
              </a:rPr>
              <a:t> between</a:t>
            </a:r>
          </a:p>
          <a:p>
            <a:r>
              <a:rPr lang="en-GB" dirty="0">
                <a:effectLst/>
                <a:latin typeface="Helvetica" pitchFamily="2" charset="0"/>
              </a:rPr>
              <a:t>intrinsic viral fitness and extrinsic fitness determined</a:t>
            </a:r>
          </a:p>
          <a:p>
            <a:r>
              <a:rPr lang="en-GB" dirty="0">
                <a:effectLst/>
                <a:latin typeface="Helvetica" pitchFamily="2" charset="0"/>
              </a:rPr>
              <a:t>by population-level immunity, possibly</a:t>
            </a:r>
          </a:p>
          <a:p>
            <a:r>
              <a:rPr lang="en-GB" dirty="0">
                <a:effectLst/>
                <a:latin typeface="Helvetica" pitchFamily="2" charset="0"/>
              </a:rPr>
              <a:t>in concert with stochastic seeding processes</a:t>
            </a:r>
          </a:p>
          <a:p>
            <a:r>
              <a:rPr lang="en-GB" dirty="0">
                <a:effectLst/>
                <a:latin typeface="Helvetica" pitchFamily="2" charset="0"/>
              </a:rPr>
              <a:t>(34), short-lived broad immunity (13),</a:t>
            </a:r>
          </a:p>
          <a:p>
            <a:r>
              <a:rPr lang="en-GB" dirty="0">
                <a:effectLst/>
                <a:latin typeface="Helvetica" pitchFamily="2" charset="0"/>
              </a:rPr>
              <a:t>and the </a:t>
            </a:r>
            <a:r>
              <a:rPr lang="en-GB" dirty="0" err="1">
                <a:effectLst/>
                <a:latin typeface="Helvetica" pitchFamily="2" charset="0"/>
              </a:rPr>
              <a:t>phylodynamics</a:t>
            </a:r>
            <a:r>
              <a:rPr lang="en-GB" dirty="0">
                <a:effectLst/>
                <a:latin typeface="Helvetica" pitchFamily="2" charset="0"/>
              </a:rPr>
              <a:t> of the virus</a:t>
            </a:r>
          </a:p>
        </p:txBody>
      </p:sp>
      <p:sp>
        <p:nvSpPr>
          <p:cNvPr id="4" name="Slide Number Placeholder 3"/>
          <p:cNvSpPr>
            <a:spLocks noGrp="1"/>
          </p:cNvSpPr>
          <p:nvPr>
            <p:ph type="sldNum" sz="quarter" idx="5"/>
          </p:nvPr>
        </p:nvSpPr>
        <p:spPr/>
        <p:txBody>
          <a:bodyPr/>
          <a:lstStyle/>
          <a:p>
            <a:fld id="{D075CEB2-718F-3A49-8D09-DB5B621DDDE9}" type="slidenum">
              <a:rPr lang="en-DE" smtClean="0"/>
              <a:t>25</a:t>
            </a:fld>
            <a:endParaRPr lang="en-DE"/>
          </a:p>
        </p:txBody>
      </p:sp>
    </p:spTree>
    <p:extLst>
      <p:ext uri="{BB962C8B-B14F-4D97-AF65-F5344CB8AC3E}">
        <p14:creationId xmlns:p14="http://schemas.microsoft.com/office/powerpoint/2010/main" val="1189979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PREVIOUS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It has been known since the early 1980s that it takes 4 amino acid substitutions in at least two of these antigenic sites, to allow the virus to change enough antigenically to necessitate an update to the strain in the vaccine.  That’s 10 to the power 14 combinations of genetic changes.  Does the magnitude of that possibility space make prediction too difficult?  Most virologists would say yet it does.</a:t>
            </a:r>
          </a:p>
          <a:p>
            <a:endParaRPr lang="en-DE" dirty="0"/>
          </a:p>
        </p:txBody>
      </p:sp>
      <p:sp>
        <p:nvSpPr>
          <p:cNvPr id="4" name="Slide Number Placeholder 3"/>
          <p:cNvSpPr>
            <a:spLocks noGrp="1"/>
          </p:cNvSpPr>
          <p:nvPr>
            <p:ph type="sldNum" sz="quarter" idx="5"/>
          </p:nvPr>
        </p:nvSpPr>
        <p:spPr/>
        <p:txBody>
          <a:bodyPr/>
          <a:lstStyle/>
          <a:p>
            <a:fld id="{D075CEB2-718F-3A49-8D09-DB5B621DDDE9}" type="slidenum">
              <a:rPr lang="en-DE" smtClean="0"/>
              <a:t>27</a:t>
            </a:fld>
            <a:endParaRPr lang="en-DE"/>
          </a:p>
        </p:txBody>
      </p:sp>
    </p:spTree>
    <p:extLst>
      <p:ext uri="{BB962C8B-B14F-4D97-AF65-F5344CB8AC3E}">
        <p14:creationId xmlns:p14="http://schemas.microsoft.com/office/powerpoint/2010/main" val="2674052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468494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935395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49770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Rectangle 4">
            <a:extLst>
              <a:ext uri="{FF2B5EF4-FFF2-40B4-BE49-F238E27FC236}">
                <a16:creationId xmlns:a16="http://schemas.microsoft.com/office/drawing/2014/main" id="{3B2B8FD4-CC03-6529-3300-D2D969BDBC0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C212224-5A2F-E39E-51FC-03CE7D177933}"/>
              </a:ext>
            </a:extLst>
          </p:cNvPr>
          <p:cNvSpPr>
            <a:spLocks noGrp="1" noChangeArrowheads="1"/>
          </p:cNvSpPr>
          <p:nvPr>
            <p:ph type="ftr" sz="quarter" idx="11"/>
          </p:nvPr>
        </p:nvSpPr>
        <p:spPr>
          <a:ln/>
        </p:spPr>
        <p:txBody>
          <a:bodyPr/>
          <a:lstStyle>
            <a:lvl1pPr>
              <a:defRPr/>
            </a:lvl1pPr>
          </a:lstStyle>
          <a:p>
            <a:pPr>
              <a:defRPr/>
            </a:pPr>
            <a:r>
              <a:rPr lang="nl-NL"/>
              <a:t>RvB 230699</a:t>
            </a:r>
          </a:p>
        </p:txBody>
      </p:sp>
      <p:sp>
        <p:nvSpPr>
          <p:cNvPr id="5" name="Rectangle 6">
            <a:extLst>
              <a:ext uri="{FF2B5EF4-FFF2-40B4-BE49-F238E27FC236}">
                <a16:creationId xmlns:a16="http://schemas.microsoft.com/office/drawing/2014/main" id="{C4EEBA2F-2BF9-64B1-D3A4-1A466FD25773}"/>
              </a:ext>
            </a:extLst>
          </p:cNvPr>
          <p:cNvSpPr>
            <a:spLocks noGrp="1" noChangeArrowheads="1"/>
          </p:cNvSpPr>
          <p:nvPr>
            <p:ph type="sldNum" sz="quarter" idx="12"/>
          </p:nvPr>
        </p:nvSpPr>
        <p:spPr>
          <a:ln/>
        </p:spPr>
        <p:txBody>
          <a:bodyPr/>
          <a:lstStyle>
            <a:lvl1pPr>
              <a:defRPr/>
            </a:lvl1pPr>
          </a:lstStyle>
          <a:p>
            <a:pPr>
              <a:defRPr/>
            </a:pPr>
            <a:fld id="{5F6DA16C-6A9E-FF49-A9BD-B97B1EE90382}" type="slidenum">
              <a:rPr lang="nl-NL" altLang="en-US"/>
              <a:pPr>
                <a:defRPr/>
              </a:pPr>
              <a:t>‹#›</a:t>
            </a:fld>
            <a:endParaRPr lang="nl-NL" altLang="en-US"/>
          </a:p>
        </p:txBody>
      </p:sp>
    </p:spTree>
    <p:extLst>
      <p:ext uri="{BB962C8B-B14F-4D97-AF65-F5344CB8AC3E}">
        <p14:creationId xmlns:p14="http://schemas.microsoft.com/office/powerpoint/2010/main" val="418033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6000749" y="6553262"/>
            <a:ext cx="184400" cy="182038"/>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933">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933">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933">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933">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933">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933">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933">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933">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933">
                <a:solidFill>
                  <a:srgbClr val="000000"/>
                </a:solidFill>
              </a:defRPr>
            </a:lvl9pPr>
          </a:lstStyle>
          <a:p>
            <a:fld id="{00000000-1234-1234-1234-123412341234}" type="slidenum">
              <a:rPr lang="en-GB" smtClean="0"/>
              <a:pPr/>
              <a:t>‹#›</a:t>
            </a:fld>
            <a:endParaRPr lang="en-GB" sz="1333">
              <a:solidFill>
                <a:schemeClr val="dk2"/>
              </a:solidFill>
            </a:endParaRPr>
          </a:p>
        </p:txBody>
      </p:sp>
    </p:spTree>
    <p:extLst>
      <p:ext uri="{BB962C8B-B14F-4D97-AF65-F5344CB8AC3E}">
        <p14:creationId xmlns:p14="http://schemas.microsoft.com/office/powerpoint/2010/main" val="73294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 smtClean="0"/>
              <a:pPr/>
              <a:t>‹#›</a:t>
            </a:fld>
            <a:endParaRPr lang="de"/>
          </a:p>
        </p:txBody>
      </p:sp>
    </p:spTree>
    <p:extLst>
      <p:ext uri="{BB962C8B-B14F-4D97-AF65-F5344CB8AC3E}">
        <p14:creationId xmlns:p14="http://schemas.microsoft.com/office/powerpoint/2010/main" val="42485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0665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65CDAED-4E01-FB4B-85E7-3F419846B03D}" type="datetimeFigureOut">
              <a:rPr lang="en-DE" smtClean="0"/>
              <a:t>6/25/25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296741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65CDAED-4E01-FB4B-85E7-3F419846B03D}" type="datetimeFigureOut">
              <a:rPr lang="en-DE" smtClean="0"/>
              <a:t>6/25/25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589527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65CDAED-4E01-FB4B-85E7-3F419846B03D}" type="datetimeFigureOut">
              <a:rPr lang="en-DE" smtClean="0"/>
              <a:t>6/25/25</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13254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65CDAED-4E01-FB4B-85E7-3F419846B03D}" type="datetimeFigureOut">
              <a:rPr lang="en-DE" smtClean="0"/>
              <a:t>6/25/25</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18680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CDAED-4E01-FB4B-85E7-3F419846B03D}" type="datetimeFigureOut">
              <a:rPr lang="en-DE" smtClean="0"/>
              <a:t>6/25/25</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169180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6/25/25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304116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5CDAED-4E01-FB4B-85E7-3F419846B03D}" type="datetimeFigureOut">
              <a:rPr lang="en-DE" smtClean="0"/>
              <a:t>6/25/25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C26A61EC-6D73-3D46-9CB7-537F8174265B}" type="slidenum">
              <a:rPr lang="en-DE" smtClean="0"/>
              <a:t>‹#›</a:t>
            </a:fld>
            <a:endParaRPr lang="en-DE"/>
          </a:p>
        </p:txBody>
      </p:sp>
    </p:spTree>
    <p:extLst>
      <p:ext uri="{BB962C8B-B14F-4D97-AF65-F5344CB8AC3E}">
        <p14:creationId xmlns:p14="http://schemas.microsoft.com/office/powerpoint/2010/main" val="63688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CDAED-4E01-FB4B-85E7-3F419846B03D}" type="datetimeFigureOut">
              <a:rPr lang="en-DE" smtClean="0"/>
              <a:t>6/25/25</a:t>
            </a:fld>
            <a:endParaRPr lang="en-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A61EC-6D73-3D46-9CB7-537F8174265B}" type="slidenum">
              <a:rPr lang="en-DE" smtClean="0"/>
              <a:t>‹#›</a:t>
            </a:fld>
            <a:endParaRPr lang="en-DE"/>
          </a:p>
        </p:txBody>
      </p:sp>
    </p:spTree>
    <p:extLst>
      <p:ext uri="{BB962C8B-B14F-4D97-AF65-F5344CB8AC3E}">
        <p14:creationId xmlns:p14="http://schemas.microsoft.com/office/powerpoint/2010/main" val="120011241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t65@cam.ac.uk" TargetMode="External"/><Relationship Id="rId2" Type="http://schemas.openxmlformats.org/officeDocument/2006/relationships/hyperlink" Target="mailto:an604@cam.ac.uk" TargetMode="External"/><Relationship Id="rId1" Type="http://schemas.openxmlformats.org/officeDocument/2006/relationships/slideLayout" Target="../slideLayouts/slideLayout1.xml"/><Relationship Id="rId5" Type="http://schemas.openxmlformats.org/officeDocument/2006/relationships/hyperlink" Target="mailto:djs200@cam.ac.uk" TargetMode="External"/><Relationship Id="rId4" Type="http://schemas.openxmlformats.org/officeDocument/2006/relationships/hyperlink" Target="mailto:st757@cam.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emf"/><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398F-6199-FFAB-3718-B9A0CED2A743}"/>
              </a:ext>
            </a:extLst>
          </p:cNvPr>
          <p:cNvSpPr>
            <a:spLocks noGrp="1"/>
          </p:cNvSpPr>
          <p:nvPr>
            <p:ph type="ctrTitle"/>
          </p:nvPr>
        </p:nvSpPr>
        <p:spPr/>
        <p:txBody>
          <a:bodyPr>
            <a:normAutofit/>
          </a:bodyPr>
          <a:lstStyle/>
          <a:p>
            <a:r>
              <a:rPr lang="en-GB" b="1" dirty="0"/>
              <a:t>Antigenic Cartography Workshop </a:t>
            </a:r>
            <a:endParaRPr lang="en-DE" sz="4900" dirty="0"/>
          </a:p>
        </p:txBody>
      </p:sp>
      <p:sp>
        <p:nvSpPr>
          <p:cNvPr id="3" name="Subtitle 2">
            <a:extLst>
              <a:ext uri="{FF2B5EF4-FFF2-40B4-BE49-F238E27FC236}">
                <a16:creationId xmlns:a16="http://schemas.microsoft.com/office/drawing/2014/main" id="{257C1623-F21C-DCE1-7813-BA3A54BAEE70}"/>
              </a:ext>
            </a:extLst>
          </p:cNvPr>
          <p:cNvSpPr>
            <a:spLocks noGrp="1"/>
          </p:cNvSpPr>
          <p:nvPr>
            <p:ph type="subTitle" idx="1"/>
          </p:nvPr>
        </p:nvSpPr>
        <p:spPr>
          <a:xfrm>
            <a:off x="1524000" y="3602037"/>
            <a:ext cx="9144000" cy="2646363"/>
          </a:xfrm>
        </p:spPr>
        <p:txBody>
          <a:bodyPr>
            <a:normAutofit fontScale="92500" lnSpcReduction="20000"/>
          </a:bodyPr>
          <a:lstStyle/>
          <a:p>
            <a:r>
              <a:rPr lang="en-GB" b="1" dirty="0"/>
              <a:t>NIAID CEIRR Training Program, July 9-10, 2025</a:t>
            </a:r>
          </a:p>
          <a:p>
            <a:endParaRPr lang="en-DE" dirty="0"/>
          </a:p>
          <a:p>
            <a:r>
              <a:rPr lang="en-DE" dirty="0"/>
              <a:t>Antonia Netzl (she/</a:t>
            </a:r>
            <a:r>
              <a:rPr lang="en-DE"/>
              <a:t>her)</a:t>
            </a:r>
            <a:r>
              <a:rPr lang="en-US" dirty="0"/>
              <a:t> </a:t>
            </a:r>
            <a:r>
              <a:rPr lang="en-US" dirty="0">
                <a:hlinkClick r:id="rId2"/>
              </a:rPr>
              <a:t>an604@cam.ac.uk</a:t>
            </a:r>
            <a:endParaRPr lang="en-US" dirty="0"/>
          </a:p>
          <a:p>
            <a:r>
              <a:rPr lang="en-US" dirty="0"/>
              <a:t>Sam Turner (he/him) </a:t>
            </a:r>
            <a:r>
              <a:rPr lang="en-GB" dirty="0">
                <a:hlinkClick r:id="rId3"/>
              </a:rPr>
              <a:t>sat65@cam.ac.uk</a:t>
            </a:r>
            <a:r>
              <a:rPr lang="en-GB" dirty="0"/>
              <a:t> </a:t>
            </a:r>
          </a:p>
          <a:p>
            <a:r>
              <a:rPr lang="en-US" dirty="0"/>
              <a:t>Sina Türeli (he/him) </a:t>
            </a:r>
            <a:r>
              <a:rPr lang="en-US" dirty="0">
                <a:hlinkClick r:id="rId4"/>
              </a:rPr>
              <a:t>st757@cam.ac.uk</a:t>
            </a:r>
            <a:endParaRPr lang="en-US" dirty="0"/>
          </a:p>
          <a:p>
            <a:r>
              <a:rPr lang="en-US" dirty="0"/>
              <a:t>Derek Smith (he/him) </a:t>
            </a:r>
            <a:r>
              <a:rPr lang="en-US" dirty="0">
                <a:hlinkClick r:id="rId5"/>
              </a:rPr>
              <a:t>djs200@cam.ac.uk</a:t>
            </a:r>
            <a:r>
              <a:rPr lang="en-US" dirty="0"/>
              <a:t> </a:t>
            </a:r>
            <a:endParaRPr lang="en-DE" dirty="0"/>
          </a:p>
          <a:p>
            <a:r>
              <a:rPr lang="en-DE"/>
              <a:t>Centre </a:t>
            </a:r>
            <a:r>
              <a:rPr lang="en-DE" dirty="0"/>
              <a:t>for Pathogen Evolution, University </a:t>
            </a:r>
            <a:r>
              <a:rPr lang="en-DE"/>
              <a:t>of Cambridge</a:t>
            </a:r>
            <a:r>
              <a:rPr lang="en-US" dirty="0"/>
              <a:t>, UK</a:t>
            </a:r>
            <a:endParaRPr lang="en-DE" dirty="0"/>
          </a:p>
        </p:txBody>
      </p:sp>
    </p:spTree>
    <p:extLst>
      <p:ext uri="{BB962C8B-B14F-4D97-AF65-F5344CB8AC3E}">
        <p14:creationId xmlns:p14="http://schemas.microsoft.com/office/powerpoint/2010/main" val="218415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58DA-D547-3170-17BF-61871CA4D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882FA-4863-A228-7DAE-A460251E8E91}"/>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C2911DFF-DBE8-F964-AEA2-CBD0058DE24A}"/>
              </a:ext>
            </a:extLst>
          </p:cNvPr>
          <p:cNvSpPr>
            <a:spLocks noGrp="1"/>
          </p:cNvSpPr>
          <p:nvPr>
            <p:ph type="sldNum" idx="12"/>
          </p:nvPr>
        </p:nvSpPr>
        <p:spPr/>
        <p:txBody>
          <a:bodyPr/>
          <a:lstStyle/>
          <a:p>
            <a:fld id="{00000000-1234-1234-1234-123412341234}" type="slidenum">
              <a:rPr lang="de" smtClean="0"/>
              <a:pPr/>
              <a:t>10</a:t>
            </a:fld>
            <a:endParaRPr lang="de"/>
          </a:p>
        </p:txBody>
      </p:sp>
      <p:grpSp>
        <p:nvGrpSpPr>
          <p:cNvPr id="5" name="Group 4">
            <a:extLst>
              <a:ext uri="{FF2B5EF4-FFF2-40B4-BE49-F238E27FC236}">
                <a16:creationId xmlns:a16="http://schemas.microsoft.com/office/drawing/2014/main" id="{DC07BDF4-09B4-6EDF-B374-109D38B28F7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8F06E56E-319F-F8F4-4526-007C020B3851}"/>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661F387C-D3D8-4C1D-7AC2-839C8123926B}"/>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69FECE36-F0D1-23FA-2F16-AE36C64DD391}"/>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3716966F-E186-9A05-212B-867CB70709CF}"/>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DBA58314-281D-7067-73DD-5AEBE42E0DD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9C051812-DD18-24F3-AE3E-3CAB683235BF}"/>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6A6D1D78-E1B6-1377-1604-52894E99C240}"/>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6A0B0DD3-9CEC-A44D-B68F-7527088AF58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DBD97964-70DE-4F41-0F3F-3E00758CAD47}"/>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67E79A62-AA2D-34B2-4982-C4340E80F482}"/>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D21BEA2E-3367-540D-3314-AFB06696803E}"/>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999F5A83-E5E0-2D14-D9CC-7674F848EE32}"/>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8BFF2F0-51D3-5BA1-58AB-06BCDB7FF95D}"/>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4A3A21-28FA-2F20-E369-D231484026D9}"/>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BA6043-C37A-9486-3D83-EB50CAB7B2D0}"/>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FAC6C67-A6DF-F43C-74E0-AD52215C5F01}"/>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90AB23E5-8E21-37A8-E9CE-830C7543F7C7}"/>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54FB6B90-81B9-622E-D692-06F4AA974083}"/>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1540640-3782-2024-F7D3-029A7579606C}"/>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C065BF26-28D0-5966-C5A0-E241F0B4CCEA}"/>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0B47DA6E-5A0D-D8C9-5D1D-9C9E880A1CDA}"/>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7E3213B9-6AD2-EE37-388F-19CCDE008E80}"/>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A38FDEAD-DDAB-002A-19A7-37873E2D4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23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FEC5E-68BD-83C2-0F06-3BD5C44E8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9E3B1-5937-805B-F701-DEA3B1BB96C8}"/>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6A5CB7A1-8A53-C3E4-7183-A8101A0DD272}"/>
              </a:ext>
            </a:extLst>
          </p:cNvPr>
          <p:cNvSpPr>
            <a:spLocks noGrp="1"/>
          </p:cNvSpPr>
          <p:nvPr>
            <p:ph type="sldNum" idx="12"/>
          </p:nvPr>
        </p:nvSpPr>
        <p:spPr/>
        <p:txBody>
          <a:bodyPr/>
          <a:lstStyle/>
          <a:p>
            <a:fld id="{00000000-1234-1234-1234-123412341234}" type="slidenum">
              <a:rPr lang="de" smtClean="0"/>
              <a:pPr/>
              <a:t>11</a:t>
            </a:fld>
            <a:endParaRPr lang="de"/>
          </a:p>
        </p:txBody>
      </p:sp>
      <p:grpSp>
        <p:nvGrpSpPr>
          <p:cNvPr id="5" name="Group 4">
            <a:extLst>
              <a:ext uri="{FF2B5EF4-FFF2-40B4-BE49-F238E27FC236}">
                <a16:creationId xmlns:a16="http://schemas.microsoft.com/office/drawing/2014/main" id="{9209A2EA-E330-DB91-F817-B9B90A53D348}"/>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9492C22A-4C5F-5397-D1B6-839E15F9021A}"/>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33B9B913-CBA0-DD2A-FEB6-99E9798BF110}"/>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11EA832D-BB3A-DC86-4D89-DDCC817B89E9}"/>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59F44ECF-142C-6161-6E2A-FF5AFD0F48BB}"/>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259134AA-499C-FC42-0DFC-77B452CAB7C6}"/>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AAF0D5C9-208B-8A37-0C53-A550C6894B57}"/>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367F369B-EDC7-B83F-BD14-55C54D9490CC}"/>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DA3285B5-90AF-D3A2-B42F-BEEB5D122964}"/>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1CC79C2E-1EC2-3A3A-B1BF-3CF58D4E9748}"/>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F83BB8CA-87EB-1CC1-34F2-238B61BCFE21}"/>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6D4F530C-7566-62A9-913F-68DCFB155013}"/>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07DF3335-12DF-444F-8DA4-E83ECC727E2F}"/>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FBAD2C80-0049-2518-D649-13A0412D8D77}"/>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8C8283C-C8DC-7370-2EB2-DFEB5CE08FDA}"/>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672662-E5FD-066C-F119-7C53FE44161A}"/>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7402E-578E-F957-FBEE-6BD839807BC5}"/>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C8BB84EA-8F5D-FFEA-91BA-209EB6FB0DA6}"/>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9786D3DC-7622-1817-E049-EAD6F5BD8D94}"/>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09C9B9AE-C5F0-2AAC-8619-EA5D1A447BE5}"/>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EA392C97-8885-787E-0845-098E1E113660}"/>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ADAB66C1-9B59-CFA5-F617-BA56ADA64016}"/>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330C23CB-A49A-8EFF-7213-044EA5B56691}"/>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pic>
        <p:nvPicPr>
          <p:cNvPr id="30" name="Picture 29" descr="cdchi">
            <a:extLst>
              <a:ext uri="{FF2B5EF4-FFF2-40B4-BE49-F238E27FC236}">
                <a16:creationId xmlns:a16="http://schemas.microsoft.com/office/drawing/2014/main" id="{23AB9FDD-CCE3-0DE4-49E5-29FB33A9F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46" y="1188749"/>
            <a:ext cx="7758363" cy="529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A4D38EF-4FB1-9E5D-03D1-8BFE7FBF1CC6}"/>
              </a:ext>
            </a:extLst>
          </p:cNvPr>
          <p:cNvSpPr txBox="1"/>
          <p:nvPr/>
        </p:nvSpPr>
        <p:spPr>
          <a:xfrm>
            <a:off x="3710489" y="2724675"/>
            <a:ext cx="4952248" cy="184665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Difficult to interpet </a:t>
            </a:r>
            <a:r>
              <a:rPr lang="en-DE" sz="3200" b="1" dirty="0">
                <a:sym typeface="Wingdings" pitchFamily="2" charset="2"/>
              </a:rPr>
              <a:t> antigenic cartography as geometric interpretation</a:t>
            </a:r>
            <a:endParaRPr lang="en-DE" sz="2800" b="1" dirty="0"/>
          </a:p>
          <a:p>
            <a:endParaRPr lang="en-DE" dirty="0"/>
          </a:p>
        </p:txBody>
      </p:sp>
    </p:spTree>
    <p:extLst>
      <p:ext uri="{BB962C8B-B14F-4D97-AF65-F5344CB8AC3E}">
        <p14:creationId xmlns:p14="http://schemas.microsoft.com/office/powerpoint/2010/main" val="197426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325482F-CB9A-AE56-9E4D-D6B92F026616}"/>
              </a:ext>
            </a:extLst>
          </p:cNvPr>
          <p:cNvSpPr txBox="1">
            <a:spLocks/>
          </p:cNvSpPr>
          <p:nvPr/>
        </p:nvSpPr>
        <p:spPr>
          <a:xfrm>
            <a:off x="4562475" y="4451683"/>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solidFill>
                <a:schemeClr val="tx1"/>
              </a:solidFill>
            </a:endParaRPr>
          </a:p>
        </p:txBody>
      </p:sp>
      <p:sp>
        <p:nvSpPr>
          <p:cNvPr id="7" name="Title 1">
            <a:extLst>
              <a:ext uri="{FF2B5EF4-FFF2-40B4-BE49-F238E27FC236}">
                <a16:creationId xmlns:a16="http://schemas.microsoft.com/office/drawing/2014/main" id="{426178DC-3D72-F2A5-607D-52201759DA4D}"/>
              </a:ext>
            </a:extLst>
          </p:cNvPr>
          <p:cNvSpPr>
            <a:spLocks noGrp="1"/>
          </p:cNvSpPr>
          <p:nvPr>
            <p:ph type="title"/>
          </p:nvPr>
        </p:nvSpPr>
        <p:spPr>
          <a:xfrm>
            <a:off x="4601745" y="979948"/>
            <a:ext cx="6979987" cy="2852737"/>
          </a:xfrm>
        </p:spPr>
        <p:txBody>
          <a:bodyPr>
            <a:noAutofit/>
          </a:bodyPr>
          <a:lstStyle/>
          <a:p>
            <a:r>
              <a:rPr lang="en-DE" sz="4000" dirty="0"/>
              <a:t>Antigenic cartography visualizes multi-dimensional titer data in lower dimensions</a:t>
            </a:r>
          </a:p>
        </p:txBody>
      </p:sp>
    </p:spTree>
    <p:extLst>
      <p:ext uri="{BB962C8B-B14F-4D97-AF65-F5344CB8AC3E}">
        <p14:creationId xmlns:p14="http://schemas.microsoft.com/office/powerpoint/2010/main" val="351576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3C41916-9343-3A7F-79C1-D26A0A6D4997}"/>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7B9C78C-5757-AEF0-7BBB-657698B0739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9478CD09-5B7F-D6F3-60EE-95BAC7EE40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B9CB88-AEE4-3734-4600-E3065F80E124}"/>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12" name="Rectangle 11">
            <a:extLst>
              <a:ext uri="{FF2B5EF4-FFF2-40B4-BE49-F238E27FC236}">
                <a16:creationId xmlns:a16="http://schemas.microsoft.com/office/drawing/2014/main" id="{24D33079-0FA7-4CBE-2D95-C8F2FCF17AC1}"/>
              </a:ext>
            </a:extLst>
          </p:cNvPr>
          <p:cNvSpPr/>
          <p:nvPr/>
        </p:nvSpPr>
        <p:spPr>
          <a:xfrm>
            <a:off x="4632960" y="1178560"/>
            <a:ext cx="6720840" cy="3129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8F6DB2-4BD6-1C50-2636-BBD39387BAF2}"/>
              </a:ext>
            </a:extLst>
          </p:cNvPr>
          <p:cNvSpPr txBox="1"/>
          <p:nvPr/>
        </p:nvSpPr>
        <p:spPr>
          <a:xfrm>
            <a:off x="4876800" y="2605400"/>
            <a:ext cx="6588760" cy="1477328"/>
          </a:xfrm>
          <a:prstGeom prst="rect">
            <a:avLst/>
          </a:prstGeom>
          <a:solidFill>
            <a:schemeClr val="bg1"/>
          </a:solidFill>
        </p:spPr>
        <p:txBody>
          <a:bodyPr wrap="square" rtlCol="0">
            <a:spAutoFit/>
          </a:bodyPr>
          <a:lstStyle/>
          <a:p>
            <a:r>
              <a:rPr lang="en-US" dirty="0"/>
              <a:t>Difference of titers = fold change</a:t>
            </a:r>
          </a:p>
          <a:p>
            <a:endParaRPr lang="en-US" dirty="0"/>
          </a:p>
          <a:p>
            <a:r>
              <a:rPr lang="en-US" dirty="0"/>
              <a:t>Log2(fold change) = antigenic distance</a:t>
            </a:r>
          </a:p>
          <a:p>
            <a:endParaRPr lang="en-US" dirty="0"/>
          </a:p>
          <a:p>
            <a:r>
              <a:rPr lang="en-US" dirty="0">
                <a:sym typeface="Wingdings" pitchFamily="2" charset="2"/>
              </a:rPr>
              <a:t> </a:t>
            </a:r>
            <a:r>
              <a:rPr lang="en-US" dirty="0"/>
              <a:t>Geometric interpretation of neutralization titers</a:t>
            </a:r>
          </a:p>
        </p:txBody>
      </p:sp>
    </p:spTree>
    <p:extLst>
      <p:ext uri="{BB962C8B-B14F-4D97-AF65-F5344CB8AC3E}">
        <p14:creationId xmlns:p14="http://schemas.microsoft.com/office/powerpoint/2010/main" val="3980302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15DA5-A2DA-6B91-973D-94D2438FB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B4FB0-4AEA-69F0-7992-13F9BF5F5B4C}"/>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t>
            </a:r>
            <a:r>
              <a:rPr lang="en-US" dirty="0">
                <a:solidFill>
                  <a:schemeClr val="tx2">
                    <a:lumMod val="75000"/>
                    <a:lumOff val="25000"/>
                  </a:schemeClr>
                </a:solidFill>
              </a:rPr>
              <a:t>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5474C2A7-ED55-2580-0AAD-3393849B6A96}"/>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BB90AC25-9371-CB8B-E854-9611CDC637FB}"/>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6" name="Rectangle 5">
            <a:extLst>
              <a:ext uri="{FF2B5EF4-FFF2-40B4-BE49-F238E27FC236}">
                <a16:creationId xmlns:a16="http://schemas.microsoft.com/office/drawing/2014/main" id="{6FD8A4AE-D66D-CC11-5623-F5A603E35FE9}"/>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E0444B3-ECA6-2757-4595-7BA5BF1B5F64}"/>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BA0C53F6-E597-F96E-0530-FAF19408A0FE}"/>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9" name="Rectangle 8">
            <a:extLst>
              <a:ext uri="{FF2B5EF4-FFF2-40B4-BE49-F238E27FC236}">
                <a16:creationId xmlns:a16="http://schemas.microsoft.com/office/drawing/2014/main" id="{53D7CD4E-247F-6289-DCB5-DDFF3FB454A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6CA97C-8A56-B09A-E462-7278A8E5FEB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16986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6C096F71-8AED-71AD-E98E-3DDB2345BB23}"/>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E0DE3FFC-D6CE-1AA3-7E2D-CED5E599266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B3788D-46F9-AF85-6BDC-2970535E348F}"/>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95ED9D0A-D5AD-9DC0-F5BE-F06624AC5EF0}"/>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A0A5C088-1153-7A6F-09B1-B4248FFF040B}"/>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921B6E-B4B2-190D-272F-411ACD31F307}"/>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336280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rgbClr val="DBD200"/>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593214"/>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50D679D8-5288-D93F-AC9A-AA68123A4AA7}"/>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0A63571-ED7A-235D-A310-763A7579373A}"/>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1AF832BE-FAA8-9EF4-ECB7-BE66298E2FCD}"/>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38BC855D-A3D7-CCCE-36F4-F51C6526EC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E4312F-B549-D3D5-2A81-81847CE2427A}"/>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7390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276352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dirty="0">
                          <a:solidFill>
                            <a:schemeClr val="accent2">
                              <a:lumMod val="75000"/>
                            </a:schemeClr>
                          </a:solidFill>
                        </a:rPr>
                        <a:t>Antigen 1</a:t>
                      </a:r>
                    </a:p>
                  </a:txBody>
                  <a:tcPr/>
                </a:tc>
                <a:tc>
                  <a:txBody>
                    <a:bodyPr/>
                    <a:lstStyle/>
                    <a:p>
                      <a:r>
                        <a:rPr lang="en-DE" dirty="0">
                          <a:solidFill>
                            <a:schemeClr val="accent4">
                              <a:lumMod val="75000"/>
                            </a:schemeClr>
                          </a:solidFill>
                        </a:rPr>
                        <a:t>Antigen 2</a:t>
                      </a:r>
                    </a:p>
                  </a:txBody>
                  <a:tcPr/>
                </a:tc>
                <a:tc>
                  <a:txBody>
                    <a:bodyPr/>
                    <a:lstStyle/>
                    <a:p>
                      <a:r>
                        <a:rPr lang="en-DE" dirty="0">
                          <a:solidFill>
                            <a:srgbClr val="DBD200"/>
                          </a:solidFill>
                        </a:rPr>
                        <a:t>Antigen 3</a:t>
                      </a:r>
                    </a:p>
                  </a:txBody>
                  <a:tcPr/>
                </a:tc>
                <a:tc>
                  <a:txBody>
                    <a:bodyPr/>
                    <a:lstStyle/>
                    <a:p>
                      <a:r>
                        <a:rPr lang="en-DE" dirty="0">
                          <a:solidFill>
                            <a:srgbClr val="7030A0"/>
                          </a:solidFill>
                        </a:rPr>
                        <a:t>Antigen 4</a:t>
                      </a:r>
                    </a:p>
                  </a:txBody>
                  <a:tcPr/>
                </a:tc>
                <a:extLst>
                  <a:ext uri="{0D108BD9-81ED-4DB2-BD59-A6C34878D82A}">
                    <a16:rowId xmlns:a16="http://schemas.microsoft.com/office/drawing/2014/main" val="3871534099"/>
                  </a:ext>
                </a:extLst>
              </a:tr>
              <a:tr h="370840">
                <a:tc>
                  <a:txBody>
                    <a:bodyPr/>
                    <a:lstStyle/>
                    <a:p>
                      <a:r>
                        <a:rPr lang="en-DE" dirty="0"/>
                        <a:t>Titer</a:t>
                      </a:r>
                    </a:p>
                  </a:txBody>
                  <a:tcPr/>
                </a:tc>
                <a:tc>
                  <a:txBody>
                    <a:bodyPr/>
                    <a:lstStyle/>
                    <a:p>
                      <a:r>
                        <a:rPr lang="en-DE" dirty="0"/>
                        <a:t>160</a:t>
                      </a:r>
                    </a:p>
                  </a:txBody>
                  <a:tcPr/>
                </a:tc>
                <a:tc>
                  <a:txBody>
                    <a:bodyPr/>
                    <a:lstStyle/>
                    <a:p>
                      <a:r>
                        <a:rPr lang="en-DE" dirty="0"/>
                        <a:t>40</a:t>
                      </a:r>
                    </a:p>
                  </a:txBody>
                  <a:tcPr/>
                </a:tc>
                <a:tc>
                  <a:txBody>
                    <a:bodyPr/>
                    <a:lstStyle/>
                    <a:p>
                      <a:r>
                        <a:rPr lang="en-DE" dirty="0"/>
                        <a:t>80</a:t>
                      </a:r>
                    </a:p>
                  </a:txBody>
                  <a:tcPr/>
                </a:tc>
                <a:tc>
                  <a:txBody>
                    <a:bodyPr/>
                    <a:lstStyle/>
                    <a:p>
                      <a:r>
                        <a:rPr lang="en-DE" dirty="0"/>
                        <a:t>40</a:t>
                      </a:r>
                    </a:p>
                  </a:txBody>
                  <a:tcPr/>
                </a:tc>
                <a:extLst>
                  <a:ext uri="{0D108BD9-81ED-4DB2-BD59-A6C34878D82A}">
                    <a16:rowId xmlns:a16="http://schemas.microsoft.com/office/drawing/2014/main" val="840994641"/>
                  </a:ext>
                </a:extLst>
              </a:tr>
              <a:tr h="370840">
                <a:tc>
                  <a:txBody>
                    <a:bodyPr/>
                    <a:lstStyle/>
                    <a:p>
                      <a:r>
                        <a:rPr lang="en-DE" dirty="0"/>
                        <a:t>Log2(Titer/10)</a:t>
                      </a:r>
                    </a:p>
                  </a:txBody>
                  <a:tcPr/>
                </a:tc>
                <a:tc>
                  <a:txBody>
                    <a:bodyPr/>
                    <a:lstStyle/>
                    <a:p>
                      <a:r>
                        <a:rPr lang="en-DE" dirty="0"/>
                        <a:t>4</a:t>
                      </a:r>
                    </a:p>
                  </a:txBody>
                  <a:tcPr/>
                </a:tc>
                <a:tc>
                  <a:txBody>
                    <a:bodyPr/>
                    <a:lstStyle/>
                    <a:p>
                      <a:r>
                        <a:rPr lang="en-DE" dirty="0"/>
                        <a:t>2</a:t>
                      </a:r>
                    </a:p>
                  </a:txBody>
                  <a:tcPr/>
                </a:tc>
                <a:tc>
                  <a:txBody>
                    <a:bodyPr/>
                    <a:lstStyle/>
                    <a:p>
                      <a:r>
                        <a:rPr lang="en-DE" dirty="0"/>
                        <a:t>3</a:t>
                      </a:r>
                    </a:p>
                  </a:txBody>
                  <a:tcPr/>
                </a:tc>
                <a:tc>
                  <a:txBody>
                    <a:bodyPr/>
                    <a:lstStyle/>
                    <a:p>
                      <a:r>
                        <a:rPr lang="en-DE" dirty="0"/>
                        <a:t>2</a:t>
                      </a:r>
                    </a:p>
                  </a:txBody>
                  <a:tcPr/>
                </a:tc>
                <a:extLst>
                  <a:ext uri="{0D108BD9-81ED-4DB2-BD59-A6C34878D82A}">
                    <a16:rowId xmlns:a16="http://schemas.microsoft.com/office/drawing/2014/main" val="2051936593"/>
                  </a:ext>
                </a:extLst>
              </a:tr>
              <a:tr h="370840">
                <a:tc>
                  <a:txBody>
                    <a:bodyPr/>
                    <a:lstStyle/>
                    <a:p>
                      <a:r>
                        <a:rPr lang="en-DE" dirty="0"/>
                        <a:t>Log2(maxTiter/10) – Log2(Titer/10)</a:t>
                      </a:r>
                    </a:p>
                  </a:txBody>
                  <a:tcPr/>
                </a:tc>
                <a:tc>
                  <a:txBody>
                    <a:bodyPr/>
                    <a:lstStyle/>
                    <a:p>
                      <a:r>
                        <a:rPr lang="en-DE" dirty="0"/>
                        <a:t>4 - 4 = 0</a:t>
                      </a:r>
                    </a:p>
                  </a:txBody>
                  <a:tcPr/>
                </a:tc>
                <a:tc>
                  <a:txBody>
                    <a:bodyPr/>
                    <a:lstStyle/>
                    <a:p>
                      <a:r>
                        <a:rPr lang="en-DE" dirty="0"/>
                        <a:t>4 -2 = 2</a:t>
                      </a:r>
                    </a:p>
                  </a:txBody>
                  <a:tcPr/>
                </a:tc>
                <a:tc>
                  <a:txBody>
                    <a:bodyPr/>
                    <a:lstStyle/>
                    <a:p>
                      <a:r>
                        <a:rPr lang="en-DE" dirty="0"/>
                        <a:t>4 – 3 = 1</a:t>
                      </a:r>
                    </a:p>
                  </a:txBody>
                  <a:tcPr/>
                </a:tc>
                <a:tc>
                  <a:txBody>
                    <a:bodyPr/>
                    <a:lstStyle/>
                    <a:p>
                      <a:r>
                        <a:rPr lang="en-DE" dirty="0"/>
                        <a:t>4 -2 = 2</a:t>
                      </a:r>
                    </a:p>
                  </a:txBody>
                  <a:tcPr/>
                </a:tc>
                <a:extLst>
                  <a:ext uri="{0D108BD9-81ED-4DB2-BD59-A6C34878D82A}">
                    <a16:rowId xmlns:a16="http://schemas.microsoft.com/office/drawing/2014/main" val="3091832844"/>
                  </a:ext>
                </a:extLst>
              </a:tr>
              <a:tr h="370840">
                <a:tc>
                  <a:txBody>
                    <a:bodyPr/>
                    <a:lstStyle/>
                    <a:p>
                      <a:r>
                        <a:rPr lang="en-DE" dirty="0"/>
                        <a:t>Fold change (FC) from max titer</a:t>
                      </a:r>
                    </a:p>
                  </a:txBody>
                  <a:tcPr/>
                </a:tc>
                <a:tc>
                  <a:txBody>
                    <a:bodyPr/>
                    <a:lstStyle/>
                    <a:p>
                      <a:r>
                        <a:rPr lang="en-DE" dirty="0"/>
                        <a:t>160/160 = 1</a:t>
                      </a:r>
                    </a:p>
                  </a:txBody>
                  <a:tcPr/>
                </a:tc>
                <a:tc>
                  <a:txBody>
                    <a:bodyPr/>
                    <a:lstStyle/>
                    <a:p>
                      <a:r>
                        <a:rPr lang="en-DE" dirty="0"/>
                        <a:t>160/40 = 4</a:t>
                      </a:r>
                    </a:p>
                  </a:txBody>
                  <a:tcPr/>
                </a:tc>
                <a:tc>
                  <a:txBody>
                    <a:bodyPr/>
                    <a:lstStyle/>
                    <a:p>
                      <a:r>
                        <a:rPr lang="en-DE" dirty="0"/>
                        <a:t>160/80 = 2</a:t>
                      </a:r>
                    </a:p>
                  </a:txBody>
                  <a:tcPr/>
                </a:tc>
                <a:tc>
                  <a:txBody>
                    <a:bodyPr/>
                    <a:lstStyle/>
                    <a:p>
                      <a:r>
                        <a:rPr lang="en-DE" dirty="0"/>
                        <a:t>160/40 = 4</a:t>
                      </a:r>
                    </a:p>
                  </a:txBody>
                  <a:tcPr/>
                </a:tc>
                <a:extLst>
                  <a:ext uri="{0D108BD9-81ED-4DB2-BD59-A6C34878D82A}">
                    <a16:rowId xmlns:a16="http://schemas.microsoft.com/office/drawing/2014/main" val="196424281"/>
                  </a:ext>
                </a:extLst>
              </a:tr>
              <a:tr h="370840">
                <a:tc>
                  <a:txBody>
                    <a:bodyPr/>
                    <a:lstStyle/>
                    <a:p>
                      <a:r>
                        <a:rPr lang="en-DE" dirty="0"/>
                        <a:t>Log2(FC)</a:t>
                      </a:r>
                    </a:p>
                  </a:txBody>
                  <a:tcPr/>
                </a:tc>
                <a:tc>
                  <a:txBody>
                    <a:bodyPr/>
                    <a:lstStyle/>
                    <a:p>
                      <a:r>
                        <a:rPr lang="en-DE" dirty="0"/>
                        <a:t>0</a:t>
                      </a:r>
                    </a:p>
                  </a:txBody>
                  <a:tcPr/>
                </a:tc>
                <a:tc>
                  <a:txBody>
                    <a:bodyPr/>
                    <a:lstStyle/>
                    <a:p>
                      <a:r>
                        <a:rPr lang="en-DE" dirty="0"/>
                        <a:t>2</a:t>
                      </a:r>
                    </a:p>
                  </a:txBody>
                  <a:tcPr/>
                </a:tc>
                <a:tc>
                  <a:txBody>
                    <a:bodyPr/>
                    <a:lstStyle/>
                    <a:p>
                      <a:r>
                        <a:rPr lang="en-DE" dirty="0"/>
                        <a:t>1</a:t>
                      </a:r>
                    </a:p>
                  </a:txBody>
                  <a:tcPr/>
                </a:tc>
                <a:tc>
                  <a:txBody>
                    <a:bodyPr/>
                    <a:lstStyle/>
                    <a:p>
                      <a:r>
                        <a:rPr lang="en-DE" dirty="0"/>
                        <a:t>2</a:t>
                      </a:r>
                    </a:p>
                  </a:txBody>
                  <a:tcPr/>
                </a:tc>
                <a:extLst>
                  <a:ext uri="{0D108BD9-81ED-4DB2-BD59-A6C34878D82A}">
                    <a16:rowId xmlns:a16="http://schemas.microsoft.com/office/drawing/2014/main" val="1541770388"/>
                  </a:ext>
                </a:extLst>
              </a:tr>
            </a:tbl>
          </a:graphicData>
        </a:graphic>
      </p:graphicFrame>
      <p:cxnSp>
        <p:nvCxnSpPr>
          <p:cNvPr id="6" name="Straight Connector 5">
            <a:extLst>
              <a:ext uri="{FF2B5EF4-FFF2-40B4-BE49-F238E27FC236}">
                <a16:creationId xmlns:a16="http://schemas.microsoft.com/office/drawing/2014/main" id="{460A9755-FBBC-6AF6-542E-2539F366A5D2}"/>
              </a:ext>
            </a:extLst>
          </p:cNvPr>
          <p:cNvCxnSpPr>
            <a:cxnSpLocks/>
          </p:cNvCxnSpPr>
          <p:nvPr/>
        </p:nvCxnSpPr>
        <p:spPr>
          <a:xfrm>
            <a:off x="4148447" y="5098405"/>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1DC8346-C4D3-903D-3D9C-C003F0B69651}"/>
              </a:ext>
            </a:extLst>
          </p:cNvPr>
          <p:cNvSpPr/>
          <p:nvPr/>
        </p:nvSpPr>
        <p:spPr>
          <a:xfrm>
            <a:off x="3301341" y="4552138"/>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3C60C84C-CCEA-FAAD-4114-D67764DD5025}"/>
              </a:ext>
            </a:extLst>
          </p:cNvPr>
          <p:cNvCxnSpPr>
            <a:cxnSpLocks/>
          </p:cNvCxnSpPr>
          <p:nvPr/>
        </p:nvCxnSpPr>
        <p:spPr>
          <a:xfrm>
            <a:off x="6262254" y="5122157"/>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0E97B72-C53D-17AA-869B-F8E5CCA30B33}"/>
              </a:ext>
            </a:extLst>
          </p:cNvPr>
          <p:cNvSpPr/>
          <p:nvPr/>
        </p:nvSpPr>
        <p:spPr>
          <a:xfrm>
            <a:off x="5415148" y="4575890"/>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2" name="Oval 11">
            <a:extLst>
              <a:ext uri="{FF2B5EF4-FFF2-40B4-BE49-F238E27FC236}">
                <a16:creationId xmlns:a16="http://schemas.microsoft.com/office/drawing/2014/main" id="{2162FECD-5889-95DA-9768-691BF29C2100}"/>
              </a:ext>
            </a:extLst>
          </p:cNvPr>
          <p:cNvSpPr/>
          <p:nvPr/>
        </p:nvSpPr>
        <p:spPr>
          <a:xfrm>
            <a:off x="7528955" y="4385326"/>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13" name="Oval 12">
            <a:extLst>
              <a:ext uri="{FF2B5EF4-FFF2-40B4-BE49-F238E27FC236}">
                <a16:creationId xmlns:a16="http://schemas.microsoft.com/office/drawing/2014/main" id="{80CD71AD-2C6D-E9A4-36B7-61171EC9EC4A}"/>
              </a:ext>
            </a:extLst>
          </p:cNvPr>
          <p:cNvSpPr/>
          <p:nvPr/>
        </p:nvSpPr>
        <p:spPr>
          <a:xfrm>
            <a:off x="7528954" y="4852711"/>
            <a:ext cx="1045029" cy="104502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A682AB83-B61A-F705-9F9A-744CBB1187B4}"/>
              </a:ext>
            </a:extLst>
          </p:cNvPr>
          <p:cNvCxnSpPr>
            <a:cxnSpLocks/>
          </p:cNvCxnSpPr>
          <p:nvPr/>
        </p:nvCxnSpPr>
        <p:spPr>
          <a:xfrm>
            <a:off x="3929063" y="6265230"/>
            <a:ext cx="412240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20" name="TextBox 19">
            <a:extLst>
              <a:ext uri="{FF2B5EF4-FFF2-40B4-BE49-F238E27FC236}">
                <a16:creationId xmlns:a16="http://schemas.microsoft.com/office/drawing/2014/main" id="{20F5A719-161B-AA8B-32AF-2B2A60DD8FF5}"/>
              </a:ext>
            </a:extLst>
          </p:cNvPr>
          <p:cNvSpPr txBox="1"/>
          <p:nvPr/>
        </p:nvSpPr>
        <p:spPr>
          <a:xfrm>
            <a:off x="4663047" y="5220809"/>
            <a:ext cx="314510" cy="400110"/>
          </a:xfrm>
          <a:prstGeom prst="rect">
            <a:avLst/>
          </a:prstGeom>
          <a:noFill/>
        </p:spPr>
        <p:txBody>
          <a:bodyPr wrap="none" rtlCol="0">
            <a:spAutoFit/>
          </a:bodyPr>
          <a:lstStyle/>
          <a:p>
            <a:r>
              <a:rPr lang="en-DE" sz="2000" dirty="0"/>
              <a:t>1</a:t>
            </a:r>
          </a:p>
        </p:txBody>
      </p:sp>
      <p:sp>
        <p:nvSpPr>
          <p:cNvPr id="21" name="TextBox 20">
            <a:extLst>
              <a:ext uri="{FF2B5EF4-FFF2-40B4-BE49-F238E27FC236}">
                <a16:creationId xmlns:a16="http://schemas.microsoft.com/office/drawing/2014/main" id="{3639351B-7AB9-317D-2513-C19133B4A413}"/>
              </a:ext>
            </a:extLst>
          </p:cNvPr>
          <p:cNvSpPr txBox="1"/>
          <p:nvPr/>
        </p:nvSpPr>
        <p:spPr>
          <a:xfrm>
            <a:off x="6740512" y="5220809"/>
            <a:ext cx="314510" cy="400110"/>
          </a:xfrm>
          <a:prstGeom prst="rect">
            <a:avLst/>
          </a:prstGeom>
          <a:noFill/>
        </p:spPr>
        <p:txBody>
          <a:bodyPr wrap="none" rtlCol="0">
            <a:spAutoFit/>
          </a:bodyPr>
          <a:lstStyle/>
          <a:p>
            <a:r>
              <a:rPr lang="en-DE" sz="2000" dirty="0"/>
              <a:t>1</a:t>
            </a:r>
          </a:p>
        </p:txBody>
      </p:sp>
      <p:cxnSp>
        <p:nvCxnSpPr>
          <p:cNvPr id="22" name="Straight Connector 21">
            <a:extLst>
              <a:ext uri="{FF2B5EF4-FFF2-40B4-BE49-F238E27FC236}">
                <a16:creationId xmlns:a16="http://schemas.microsoft.com/office/drawing/2014/main" id="{B0A7B299-A714-A51E-E469-D225EFC53941}"/>
              </a:ext>
            </a:extLst>
          </p:cNvPr>
          <p:cNvCxnSpPr>
            <a:cxnSpLocks/>
          </p:cNvCxnSpPr>
          <p:nvPr/>
        </p:nvCxnSpPr>
        <p:spPr>
          <a:xfrm>
            <a:off x="3919109" y="6157914"/>
            <a:ext cx="0" cy="216854"/>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61D4CE4-B6FE-06D6-5FCE-FAD493D0E4BC}"/>
              </a:ext>
            </a:extLst>
          </p:cNvPr>
          <p:cNvCxnSpPr>
            <a:cxnSpLocks/>
          </p:cNvCxnSpPr>
          <p:nvPr/>
        </p:nvCxnSpPr>
        <p:spPr>
          <a:xfrm>
            <a:off x="8057723" y="6142304"/>
            <a:ext cx="0" cy="238539"/>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43BEA751-FAA4-9C0D-F4DC-0DDE16DF5FD3}"/>
              </a:ext>
            </a:extLst>
          </p:cNvPr>
          <p:cNvSpPr/>
          <p:nvPr/>
        </p:nvSpPr>
        <p:spPr>
          <a:xfrm>
            <a:off x="3613790" y="4850420"/>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EA3A34-C597-DCA3-6130-5BA22AAFBDA2}"/>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E1202809-26E0-E6FA-37AD-54BE5F48CD9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1" name="Rectangle 10">
            <a:extLst>
              <a:ext uri="{FF2B5EF4-FFF2-40B4-BE49-F238E27FC236}">
                <a16:creationId xmlns:a16="http://schemas.microsoft.com/office/drawing/2014/main" id="{B58DDC56-20F5-B04B-44D4-8DB1D43853BC}"/>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6E578F-8938-6FF5-59B0-1E370B08258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346559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 name="Rectangle 2">
            <a:extLst>
              <a:ext uri="{FF2B5EF4-FFF2-40B4-BE49-F238E27FC236}">
                <a16:creationId xmlns:a16="http://schemas.microsoft.com/office/drawing/2014/main" id="{570517BA-1E76-A8F6-A4DB-E3C58091911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F8FAE9-61D2-1504-12F5-8DB07EEB90DB}"/>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CA3436-8812-37D5-C445-E80C67719EC0}"/>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8C4B75CB-7C97-5125-9640-382CC9EC340A}"/>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10" name="Rectangle 9">
            <a:extLst>
              <a:ext uri="{FF2B5EF4-FFF2-40B4-BE49-F238E27FC236}">
                <a16:creationId xmlns:a16="http://schemas.microsoft.com/office/drawing/2014/main" id="{936032AD-903B-C7B8-A5DA-F3173803749A}"/>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5DD2EA-86CF-A81E-1AD3-5AD6427707BF}"/>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Tree>
    <p:extLst>
      <p:ext uri="{BB962C8B-B14F-4D97-AF65-F5344CB8AC3E}">
        <p14:creationId xmlns:p14="http://schemas.microsoft.com/office/powerpoint/2010/main" val="253381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419DF7E-8542-C06E-1FD3-FC862E9EE7F6}"/>
              </a:ext>
            </a:extLst>
          </p:cNvPr>
          <p:cNvCxnSpPr>
            <a:cxnSpLocks/>
          </p:cNvCxnSpPr>
          <p:nvPr/>
        </p:nvCxnSpPr>
        <p:spPr>
          <a:xfrm>
            <a:off x="4166755" y="3654709"/>
            <a:ext cx="1068778"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A62F51C-D584-7FF2-C94C-CE327649F957}"/>
              </a:ext>
            </a:extLst>
          </p:cNvPr>
          <p:cNvCxnSpPr>
            <a:cxnSpLocks/>
          </p:cNvCxnSpPr>
          <p:nvPr/>
        </p:nvCxnSpPr>
        <p:spPr>
          <a:xfrm flipH="1">
            <a:off x="5247408" y="3678462"/>
            <a:ext cx="1056903" cy="265561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to a map</a:t>
            </a: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81068"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80</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80</a:t>
                      </a:r>
                    </a:p>
                  </a:txBody>
                  <a:tcPr/>
                </a:tc>
                <a:tc>
                  <a:txBody>
                    <a:bodyPr/>
                    <a:lstStyle/>
                    <a:p>
                      <a:r>
                        <a:rPr lang="en-DE" dirty="0"/>
                        <a:t>320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160</a:t>
                      </a:r>
                    </a:p>
                  </a:txBody>
                  <a:tcPr/>
                </a:tc>
                <a:extLst>
                  <a:ext uri="{0D108BD9-81ED-4DB2-BD59-A6C34878D82A}">
                    <a16:rowId xmlns:a16="http://schemas.microsoft.com/office/drawing/2014/main" val="3388985870"/>
                  </a:ext>
                </a:extLst>
              </a:tr>
            </a:tbl>
          </a:graphicData>
        </a:graphic>
      </p:graphicFrame>
      <p:graphicFrame>
        <p:nvGraphicFramePr>
          <p:cNvPr id="17" name="Table 4">
            <a:extLst>
              <a:ext uri="{FF2B5EF4-FFF2-40B4-BE49-F238E27FC236}">
                <a16:creationId xmlns:a16="http://schemas.microsoft.com/office/drawing/2014/main" id="{237CF5FB-D8CD-A301-550A-DEC1B2A4A1C1}"/>
              </a:ext>
            </a:extLst>
          </p:cNvPr>
          <p:cNvGraphicFramePr>
            <a:graphicFrameLocks noGrp="1"/>
          </p:cNvGraphicFramePr>
          <p:nvPr/>
        </p:nvGraphicFramePr>
        <p:xfrm>
          <a:off x="6577012" y="1276346"/>
          <a:ext cx="4776788"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1229134">
                  <a:extLst>
                    <a:ext uri="{9D8B030D-6E8A-4147-A177-3AD203B41FA5}">
                      <a16:colId xmlns:a16="http://schemas.microsoft.com/office/drawing/2014/main" val="3051075737"/>
                    </a:ext>
                  </a:extLst>
                </a:gridCol>
                <a:gridCol w="1485900">
                  <a:extLst>
                    <a:ext uri="{9D8B030D-6E8A-4147-A177-3AD203B41FA5}">
                      <a16:colId xmlns:a16="http://schemas.microsoft.com/office/drawing/2014/main" val="2719525100"/>
                    </a:ext>
                  </a:extLst>
                </a:gridCol>
              </a:tblGrid>
              <a:tr h="370840">
                <a:tc>
                  <a:txBody>
                    <a:bodyPr/>
                    <a:lstStyle/>
                    <a:p>
                      <a:endParaRPr lang="en-DE"/>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2</a:t>
                      </a:r>
                    </a:p>
                  </a:txBody>
                  <a:tcPr/>
                </a:tc>
                <a:extLst>
                  <a:ext uri="{0D108BD9-81ED-4DB2-BD59-A6C34878D82A}">
                    <a16:rowId xmlns:a16="http://schemas.microsoft.com/office/drawing/2014/main" val="2051936593"/>
                  </a:ext>
                </a:extLst>
              </a:tr>
              <a:tr h="370840">
                <a:tc>
                  <a:txBody>
                    <a:bodyPr/>
                    <a:lstStyle/>
                    <a:p>
                      <a:r>
                        <a:rPr lang="en-DE" dirty="0">
                          <a:solidFill>
                            <a:srgbClr val="DBD200"/>
                          </a:solidFill>
                        </a:rPr>
                        <a:t>Antigen 3</a:t>
                      </a:r>
                    </a:p>
                  </a:txBody>
                  <a:tcPr/>
                </a:tc>
                <a:tc>
                  <a:txBody>
                    <a:bodyPr/>
                    <a:lstStyle/>
                    <a:p>
                      <a:r>
                        <a:rPr lang="en-DE" dirty="0"/>
                        <a:t>1</a:t>
                      </a:r>
                    </a:p>
                  </a:txBody>
                  <a:tcPr/>
                </a:tc>
                <a:tc>
                  <a:txBody>
                    <a:bodyPr/>
                    <a:lstStyle/>
                    <a:p>
                      <a:r>
                        <a:rPr lang="en-DE" dirty="0"/>
                        <a:t>0</a:t>
                      </a:r>
                    </a:p>
                  </a:txBody>
                  <a:tcPr/>
                </a:tc>
                <a:extLst>
                  <a:ext uri="{0D108BD9-81ED-4DB2-BD59-A6C34878D82A}">
                    <a16:rowId xmlns:a16="http://schemas.microsoft.com/office/drawing/2014/main" val="1541770388"/>
                  </a:ext>
                </a:extLst>
              </a:tr>
              <a:tr h="370840">
                <a:tc>
                  <a:txBody>
                    <a:bodyPr/>
                    <a:lstStyle/>
                    <a:p>
                      <a:r>
                        <a:rPr lang="en-DE" dirty="0">
                          <a:solidFill>
                            <a:srgbClr val="7030A0"/>
                          </a:solidFill>
                        </a:rPr>
                        <a:t>Antigen 4</a:t>
                      </a:r>
                    </a:p>
                  </a:txBody>
                  <a:tcPr/>
                </a:tc>
                <a:tc>
                  <a:txBody>
                    <a:bodyPr/>
                    <a:lstStyle/>
                    <a:p>
                      <a:r>
                        <a:rPr lang="en-DE"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1</a:t>
                      </a:r>
                    </a:p>
                  </a:txBody>
                  <a:tcPr/>
                </a:tc>
                <a:extLst>
                  <a:ext uri="{0D108BD9-81ED-4DB2-BD59-A6C34878D82A}">
                    <a16:rowId xmlns:a16="http://schemas.microsoft.com/office/drawing/2014/main" val="3388985870"/>
                  </a:ext>
                </a:extLst>
              </a:tr>
            </a:tbl>
          </a:graphicData>
        </a:graphic>
      </p:graphicFrame>
      <p:cxnSp>
        <p:nvCxnSpPr>
          <p:cNvPr id="18" name="Straight Connector 17">
            <a:extLst>
              <a:ext uri="{FF2B5EF4-FFF2-40B4-BE49-F238E27FC236}">
                <a16:creationId xmlns:a16="http://schemas.microsoft.com/office/drawing/2014/main" id="{A437CB63-F401-969A-3CE2-454B99F774EF}"/>
              </a:ext>
            </a:extLst>
          </p:cNvPr>
          <p:cNvCxnSpPr>
            <a:cxnSpLocks/>
          </p:cNvCxnSpPr>
          <p:nvPr/>
        </p:nvCxnSpPr>
        <p:spPr>
          <a:xfrm>
            <a:off x="4491347" y="3654710"/>
            <a:ext cx="1266701"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7448B846-1804-EC88-70DD-EAE48E1588E8}"/>
              </a:ext>
            </a:extLst>
          </p:cNvPr>
          <p:cNvSpPr/>
          <p:nvPr/>
        </p:nvSpPr>
        <p:spPr>
          <a:xfrm>
            <a:off x="3644241" y="3108443"/>
            <a:ext cx="1045029" cy="10450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cxnSp>
        <p:nvCxnSpPr>
          <p:cNvPr id="24" name="Straight Connector 23">
            <a:extLst>
              <a:ext uri="{FF2B5EF4-FFF2-40B4-BE49-F238E27FC236}">
                <a16:creationId xmlns:a16="http://schemas.microsoft.com/office/drawing/2014/main" id="{D07E2C0B-1A24-3B33-D9BC-D45EDE5277F3}"/>
              </a:ext>
            </a:extLst>
          </p:cNvPr>
          <p:cNvCxnSpPr>
            <a:cxnSpLocks/>
          </p:cNvCxnSpPr>
          <p:nvPr/>
        </p:nvCxnSpPr>
        <p:spPr>
          <a:xfrm>
            <a:off x="6605154" y="3678462"/>
            <a:ext cx="145299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858C4C77-B982-C5CA-9FAD-613C53F6278A}"/>
              </a:ext>
            </a:extLst>
          </p:cNvPr>
          <p:cNvSpPr/>
          <p:nvPr/>
        </p:nvSpPr>
        <p:spPr>
          <a:xfrm>
            <a:off x="5758048" y="3132195"/>
            <a:ext cx="1045029" cy="1045029"/>
          </a:xfrm>
          <a:prstGeom prst="ellipse">
            <a:avLst/>
          </a:prstGeom>
          <a:solidFill>
            <a:srgbClr val="DBD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9B8B3635-56A6-1504-B0BF-28B1578B4533}"/>
              </a:ext>
            </a:extLst>
          </p:cNvPr>
          <p:cNvSpPr/>
          <p:nvPr/>
        </p:nvSpPr>
        <p:spPr>
          <a:xfrm>
            <a:off x="7871855" y="3115013"/>
            <a:ext cx="1045029" cy="104502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28" name="Oval 27">
            <a:extLst>
              <a:ext uri="{FF2B5EF4-FFF2-40B4-BE49-F238E27FC236}">
                <a16:creationId xmlns:a16="http://schemas.microsoft.com/office/drawing/2014/main" id="{32986739-0EAD-AEC9-0E40-2B28D4CC1406}"/>
              </a:ext>
            </a:extLst>
          </p:cNvPr>
          <p:cNvSpPr/>
          <p:nvPr/>
        </p:nvSpPr>
        <p:spPr>
          <a:xfrm>
            <a:off x="4713019" y="5787811"/>
            <a:ext cx="1045029" cy="104502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DDF81C95-66BE-9362-0495-4B6D66CA4FE7}"/>
              </a:ext>
            </a:extLst>
          </p:cNvPr>
          <p:cNvSpPr txBox="1"/>
          <p:nvPr/>
        </p:nvSpPr>
        <p:spPr>
          <a:xfrm>
            <a:off x="5066404" y="3635662"/>
            <a:ext cx="314510" cy="400110"/>
          </a:xfrm>
          <a:prstGeom prst="rect">
            <a:avLst/>
          </a:prstGeom>
          <a:noFill/>
        </p:spPr>
        <p:txBody>
          <a:bodyPr wrap="none" rtlCol="0">
            <a:spAutoFit/>
          </a:bodyPr>
          <a:lstStyle/>
          <a:p>
            <a:r>
              <a:rPr lang="en-DE" sz="2000" dirty="0"/>
              <a:t>1</a:t>
            </a:r>
          </a:p>
        </p:txBody>
      </p:sp>
      <p:sp>
        <p:nvSpPr>
          <p:cNvPr id="37" name="TextBox 36">
            <a:extLst>
              <a:ext uri="{FF2B5EF4-FFF2-40B4-BE49-F238E27FC236}">
                <a16:creationId xmlns:a16="http://schemas.microsoft.com/office/drawing/2014/main" id="{0E4072F3-3874-DE3B-E545-78B692FAE86D}"/>
              </a:ext>
            </a:extLst>
          </p:cNvPr>
          <p:cNvSpPr txBox="1"/>
          <p:nvPr/>
        </p:nvSpPr>
        <p:spPr>
          <a:xfrm>
            <a:off x="7180211" y="3635662"/>
            <a:ext cx="314510" cy="400110"/>
          </a:xfrm>
          <a:prstGeom prst="rect">
            <a:avLst/>
          </a:prstGeom>
          <a:noFill/>
        </p:spPr>
        <p:txBody>
          <a:bodyPr wrap="none" rtlCol="0">
            <a:spAutoFit/>
          </a:bodyPr>
          <a:lstStyle/>
          <a:p>
            <a:r>
              <a:rPr lang="en-DE" sz="2000" dirty="0"/>
              <a:t>1</a:t>
            </a:r>
          </a:p>
        </p:txBody>
      </p:sp>
      <p:sp>
        <p:nvSpPr>
          <p:cNvPr id="38" name="TextBox 37">
            <a:extLst>
              <a:ext uri="{FF2B5EF4-FFF2-40B4-BE49-F238E27FC236}">
                <a16:creationId xmlns:a16="http://schemas.microsoft.com/office/drawing/2014/main" id="{D6C691EB-A10B-C1FD-2A46-698A30DF8123}"/>
              </a:ext>
            </a:extLst>
          </p:cNvPr>
          <p:cNvSpPr txBox="1"/>
          <p:nvPr/>
        </p:nvSpPr>
        <p:spPr>
          <a:xfrm>
            <a:off x="5789561" y="4855541"/>
            <a:ext cx="314510" cy="400110"/>
          </a:xfrm>
          <a:prstGeom prst="rect">
            <a:avLst/>
          </a:prstGeom>
          <a:noFill/>
        </p:spPr>
        <p:txBody>
          <a:bodyPr wrap="none" rtlCol="0">
            <a:spAutoFit/>
          </a:bodyPr>
          <a:lstStyle/>
          <a:p>
            <a:r>
              <a:rPr lang="en-DE" sz="2000" dirty="0"/>
              <a:t>2</a:t>
            </a:r>
          </a:p>
        </p:txBody>
      </p:sp>
      <p:sp>
        <p:nvSpPr>
          <p:cNvPr id="39" name="TextBox 38">
            <a:extLst>
              <a:ext uri="{FF2B5EF4-FFF2-40B4-BE49-F238E27FC236}">
                <a16:creationId xmlns:a16="http://schemas.microsoft.com/office/drawing/2014/main" id="{EF135525-76AB-A07E-07D1-E1A76A2082FB}"/>
              </a:ext>
            </a:extLst>
          </p:cNvPr>
          <p:cNvSpPr txBox="1"/>
          <p:nvPr/>
        </p:nvSpPr>
        <p:spPr>
          <a:xfrm>
            <a:off x="4334092" y="4855541"/>
            <a:ext cx="314510" cy="400110"/>
          </a:xfrm>
          <a:prstGeom prst="rect">
            <a:avLst/>
          </a:prstGeom>
          <a:noFill/>
        </p:spPr>
        <p:txBody>
          <a:bodyPr wrap="none" rtlCol="0">
            <a:spAutoFit/>
          </a:bodyPr>
          <a:lstStyle/>
          <a:p>
            <a:r>
              <a:rPr lang="en-DE" sz="2000" dirty="0"/>
              <a:t>2</a:t>
            </a:r>
          </a:p>
        </p:txBody>
      </p:sp>
      <p:sp>
        <p:nvSpPr>
          <p:cNvPr id="3" name="Oval 2">
            <a:extLst>
              <a:ext uri="{FF2B5EF4-FFF2-40B4-BE49-F238E27FC236}">
                <a16:creationId xmlns:a16="http://schemas.microsoft.com/office/drawing/2014/main" id="{C1B35749-8AB4-20E9-D3F8-87A78E922779}"/>
              </a:ext>
            </a:extLst>
          </p:cNvPr>
          <p:cNvSpPr/>
          <p:nvPr/>
        </p:nvSpPr>
        <p:spPr>
          <a:xfrm>
            <a:off x="216272" y="6400800"/>
            <a:ext cx="339783" cy="34020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71F91741-2FAE-169F-477D-6EEA881980C3}"/>
              </a:ext>
            </a:extLst>
          </p:cNvPr>
          <p:cNvSpPr txBox="1"/>
          <p:nvPr/>
        </p:nvSpPr>
        <p:spPr>
          <a:xfrm>
            <a:off x="556055" y="6400800"/>
            <a:ext cx="911596" cy="369332"/>
          </a:xfrm>
          <a:prstGeom prst="rect">
            <a:avLst/>
          </a:prstGeom>
          <a:noFill/>
        </p:spPr>
        <p:txBody>
          <a:bodyPr wrap="none" rtlCol="0">
            <a:spAutoFit/>
          </a:bodyPr>
          <a:lstStyle/>
          <a:p>
            <a:r>
              <a:rPr lang="en-US" dirty="0"/>
              <a:t>Antigen</a:t>
            </a:r>
          </a:p>
        </p:txBody>
      </p:sp>
      <p:sp>
        <p:nvSpPr>
          <p:cNvPr id="6" name="Rectangle 5">
            <a:extLst>
              <a:ext uri="{FF2B5EF4-FFF2-40B4-BE49-F238E27FC236}">
                <a16:creationId xmlns:a16="http://schemas.microsoft.com/office/drawing/2014/main" id="{F315F353-4D6C-0485-0628-D5D24D71E7A4}"/>
              </a:ext>
            </a:extLst>
          </p:cNvPr>
          <p:cNvSpPr/>
          <p:nvPr/>
        </p:nvSpPr>
        <p:spPr>
          <a:xfrm>
            <a:off x="216272" y="5989983"/>
            <a:ext cx="308919" cy="3402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93A8F-B26A-1CC0-0C84-A56A617A84F5}"/>
              </a:ext>
            </a:extLst>
          </p:cNvPr>
          <p:cNvSpPr txBox="1"/>
          <p:nvPr/>
        </p:nvSpPr>
        <p:spPr>
          <a:xfrm>
            <a:off x="525191" y="5989983"/>
            <a:ext cx="792205" cy="369332"/>
          </a:xfrm>
          <a:prstGeom prst="rect">
            <a:avLst/>
          </a:prstGeom>
          <a:noFill/>
        </p:spPr>
        <p:txBody>
          <a:bodyPr wrap="none" rtlCol="0">
            <a:spAutoFit/>
          </a:bodyPr>
          <a:lstStyle/>
          <a:p>
            <a:r>
              <a:rPr lang="en-US" dirty="0"/>
              <a:t>Serum</a:t>
            </a:r>
          </a:p>
        </p:txBody>
      </p:sp>
      <p:sp>
        <p:nvSpPr>
          <p:cNvPr id="9" name="Rectangle 8">
            <a:extLst>
              <a:ext uri="{FF2B5EF4-FFF2-40B4-BE49-F238E27FC236}">
                <a16:creationId xmlns:a16="http://schemas.microsoft.com/office/drawing/2014/main" id="{08EF6588-EAAC-4F11-E66E-30A28ACF3EF5}"/>
              </a:ext>
            </a:extLst>
          </p:cNvPr>
          <p:cNvSpPr/>
          <p:nvPr/>
        </p:nvSpPr>
        <p:spPr>
          <a:xfrm>
            <a:off x="3956690" y="3414714"/>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8B81AC-C821-D767-F477-07BC338D4121}"/>
              </a:ext>
            </a:extLst>
          </p:cNvPr>
          <p:cNvSpPr/>
          <p:nvPr/>
        </p:nvSpPr>
        <p:spPr>
          <a:xfrm>
            <a:off x="6070497" y="3438466"/>
            <a:ext cx="420130" cy="43248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81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4BA1-9E15-59CC-2FB9-F490A758EBDB}"/>
              </a:ext>
            </a:extLst>
          </p:cNvPr>
          <p:cNvSpPr>
            <a:spLocks noGrp="1"/>
          </p:cNvSpPr>
          <p:nvPr>
            <p:ph type="title"/>
          </p:nvPr>
        </p:nvSpPr>
        <p:spPr/>
        <p:txBody>
          <a:bodyPr/>
          <a:lstStyle/>
          <a:p>
            <a:r>
              <a:rPr lang="en-US" dirty="0"/>
              <a:t>Agenda</a:t>
            </a:r>
            <a:endParaRPr lang="en-DE" dirty="0"/>
          </a:p>
        </p:txBody>
      </p:sp>
      <p:graphicFrame>
        <p:nvGraphicFramePr>
          <p:cNvPr id="8" name="Table 7">
            <a:extLst>
              <a:ext uri="{FF2B5EF4-FFF2-40B4-BE49-F238E27FC236}">
                <a16:creationId xmlns:a16="http://schemas.microsoft.com/office/drawing/2014/main" id="{726502F4-A33D-E54A-F8D3-91B097CB08F2}"/>
              </a:ext>
            </a:extLst>
          </p:cNvPr>
          <p:cNvGraphicFramePr>
            <a:graphicFrameLocks noGrp="1" noChangeAspect="1"/>
          </p:cNvGraphicFramePr>
          <p:nvPr>
            <p:extLst>
              <p:ext uri="{D42A27DB-BD31-4B8C-83A1-F6EECF244321}">
                <p14:modId xmlns:p14="http://schemas.microsoft.com/office/powerpoint/2010/main" val="2687802230"/>
              </p:ext>
            </p:extLst>
          </p:nvPr>
        </p:nvGraphicFramePr>
        <p:xfrm>
          <a:off x="3591691" y="146669"/>
          <a:ext cx="7059375" cy="6564662"/>
        </p:xfrm>
        <a:graphic>
          <a:graphicData uri="http://schemas.openxmlformats.org/drawingml/2006/table">
            <a:tbl>
              <a:tblPr/>
              <a:tblGrid>
                <a:gridCol w="2490161">
                  <a:extLst>
                    <a:ext uri="{9D8B030D-6E8A-4147-A177-3AD203B41FA5}">
                      <a16:colId xmlns:a16="http://schemas.microsoft.com/office/drawing/2014/main" val="55484253"/>
                    </a:ext>
                  </a:extLst>
                </a:gridCol>
                <a:gridCol w="4569214">
                  <a:extLst>
                    <a:ext uri="{9D8B030D-6E8A-4147-A177-3AD203B41FA5}">
                      <a16:colId xmlns:a16="http://schemas.microsoft.com/office/drawing/2014/main" val="3621795568"/>
                    </a:ext>
                  </a:extLst>
                </a:gridCol>
              </a:tblGrid>
              <a:tr h="180938">
                <a:tc gridSpan="2">
                  <a:txBody>
                    <a:bodyPr/>
                    <a:lstStyle/>
                    <a:p>
                      <a:pPr rtl="0" fontAlgn="t">
                        <a:buNone/>
                      </a:pPr>
                      <a:r>
                        <a:rPr lang="en-GB" sz="1050" b="1" i="0" u="none" strike="noStrike">
                          <a:solidFill>
                            <a:srgbClr val="000000"/>
                          </a:solidFill>
                          <a:effectLst/>
                          <a:latin typeface="Aptos" panose="020B0004020202020204" pitchFamily="34" charset="0"/>
                        </a:rPr>
                        <a:t>Wednesday, July 9,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1363383161"/>
                  </a:ext>
                </a:extLst>
              </a:tr>
              <a:tr h="180938">
                <a:tc>
                  <a:txBody>
                    <a:bodyPr/>
                    <a:lstStyle/>
                    <a:p>
                      <a:pPr rtl="0" fontAlgn="t">
                        <a:buNone/>
                      </a:pPr>
                      <a:r>
                        <a:rPr lang="en-GB" sz="1050" b="0" i="0" u="none" strike="noStrike">
                          <a:solidFill>
                            <a:srgbClr val="000000"/>
                          </a:solidFill>
                          <a:effectLst/>
                          <a:latin typeface="Aptos" panose="020B0004020202020204" pitchFamily="34" charset="0"/>
                        </a:rPr>
                        <a:t>8:30 - 9:00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Registration,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1813920"/>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10:10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Theoretical introduction to antigenic cartography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3760734"/>
                  </a:ext>
                </a:extLst>
              </a:tr>
              <a:tr h="180938">
                <a:tc>
                  <a:txBody>
                    <a:bodyPr/>
                    <a:lstStyle/>
                    <a:p>
                      <a:pPr rtl="0" fontAlgn="t">
                        <a:buNone/>
                      </a:pPr>
                      <a:r>
                        <a:rPr lang="en-GB" sz="1050" b="0" i="1" u="none" strike="noStrike">
                          <a:solidFill>
                            <a:srgbClr val="000000"/>
                          </a:solidFill>
                          <a:effectLst/>
                          <a:latin typeface="Aptos" panose="020B0004020202020204" pitchFamily="34" charset="0"/>
                        </a:rPr>
                        <a:t>10:10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 helping with software installation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131424656"/>
                  </a:ext>
                </a:extLst>
              </a:tr>
              <a:tr h="180938">
                <a:tc>
                  <a:txBody>
                    <a:bodyPr/>
                    <a:lstStyle/>
                    <a:p>
                      <a:pPr rtl="0" fontAlgn="t">
                        <a:buNone/>
                      </a:pPr>
                      <a:r>
                        <a:rPr lang="en-GB" sz="1050" b="0" i="0" u="none" strike="noStrike">
                          <a:solidFill>
                            <a:srgbClr val="000000"/>
                          </a:solidFill>
                          <a:effectLst/>
                          <a:latin typeface="Aptos" panose="020B0004020202020204" pitchFamily="34" charset="0"/>
                        </a:rPr>
                        <a:t>10:30 – 12:00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a:pPr>
                      <a:r>
                        <a:rPr lang="en-GB" sz="1050" b="0" i="0" u="none" strike="noStrike">
                          <a:solidFill>
                            <a:srgbClr val="000000"/>
                          </a:solidFill>
                          <a:effectLst/>
                          <a:latin typeface="Aptos" panose="020B0004020202020204" pitchFamily="34" charset="0"/>
                        </a:rPr>
                        <a:t>Practical session: Map construction</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9095649"/>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Constructing an antigenic map from a titer table</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styling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Interpreting the antigenic map</a:t>
                      </a:r>
                      <a:endParaRPr lang="en-GB" sz="1600">
                        <a:effectLst/>
                      </a:endParaRPr>
                    </a:p>
                    <a:p>
                      <a:pPr rtl="0" fontAlgn="t">
                        <a:buNone/>
                      </a:pPr>
                      <a:r>
                        <a:rPr lang="en-GB" sz="1050" b="0" i="0" u="none" strike="noStrike">
                          <a:solidFill>
                            <a:srgbClr val="000000"/>
                          </a:solidFill>
                          <a:effectLst/>
                          <a:latin typeface="Aptos" panose="020B0004020202020204" pitchFamily="34" charset="0"/>
                        </a:rPr>
                        <a:t>Interactive Tool: Racmacs Viewer</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2063901"/>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The morning session should contain enough information to create your own map from your data and give it a first assessment</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F2D0"/>
                    </a:solidFill>
                  </a:tcPr>
                </a:tc>
                <a:tc hMerge="1">
                  <a:txBody>
                    <a:bodyPr/>
                    <a:lstStyle/>
                    <a:p>
                      <a:endParaRPr lang="en-US"/>
                    </a:p>
                  </a:txBody>
                  <a:tcPr/>
                </a:tc>
                <a:extLst>
                  <a:ext uri="{0D108BD9-81ED-4DB2-BD59-A6C34878D82A}">
                    <a16:rowId xmlns:a16="http://schemas.microsoft.com/office/drawing/2014/main" val="3983453360"/>
                  </a:ext>
                </a:extLst>
              </a:tr>
              <a:tr h="180938">
                <a:tc>
                  <a:txBody>
                    <a:bodyPr/>
                    <a:lstStyle/>
                    <a:p>
                      <a:pPr rtl="0" fontAlgn="t">
                        <a:buNone/>
                      </a:pPr>
                      <a:r>
                        <a:rPr lang="en-GB" sz="1050" b="0" i="1" u="none" strike="noStrike">
                          <a:solidFill>
                            <a:srgbClr val="000000"/>
                          </a:solidFill>
                          <a:effectLst/>
                          <a:latin typeface="Aptos" panose="020B0004020202020204" pitchFamily="34" charset="0"/>
                        </a:rPr>
                        <a:t>12:00 – 13:00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Lunch</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012490391"/>
                  </a:ext>
                </a:extLst>
              </a:tr>
              <a:tr h="180938">
                <a:tc>
                  <a:txBody>
                    <a:bodyPr/>
                    <a:lstStyle/>
                    <a:p>
                      <a:pPr rtl="0" fontAlgn="t">
                        <a:buNone/>
                      </a:pPr>
                      <a:r>
                        <a:rPr lang="en-GB" sz="1050" b="0" i="0" u="none" strike="noStrike">
                          <a:solidFill>
                            <a:srgbClr val="000000"/>
                          </a:solidFill>
                          <a:effectLst/>
                          <a:latin typeface="Aptos" panose="020B0004020202020204" pitchFamily="34" charset="0"/>
                        </a:rPr>
                        <a:t>13:00 – 14:30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2"/>
                      </a:pPr>
                      <a:r>
                        <a:rPr lang="en-GB" sz="1050" b="0" i="0" u="none" strike="noStrike">
                          <a:solidFill>
                            <a:srgbClr val="000000"/>
                          </a:solidFill>
                          <a:effectLst/>
                          <a:latin typeface="Aptos" panose="020B0004020202020204" pitchFamily="34" charset="0"/>
                        </a:rPr>
                        <a:t>Practical Session: Map Diagnostics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1847003"/>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Evaluating map distances vs. titer distances</a:t>
                      </a:r>
                      <a:endParaRPr lang="en-GB" sz="1600">
                        <a:effectLst/>
                      </a:endParaRPr>
                    </a:p>
                    <a:p>
                      <a:pPr rtl="0" fontAlgn="t">
                        <a:buNone/>
                      </a:pPr>
                      <a:r>
                        <a:rPr lang="en-GB" sz="1050" b="0" i="0" u="none" strike="noStrike">
                          <a:solidFill>
                            <a:srgbClr val="000000"/>
                          </a:solidFill>
                          <a:effectLst/>
                          <a:latin typeface="Aptos" panose="020B0004020202020204" pitchFamily="34" charset="0"/>
                        </a:rPr>
                        <a:t>Investigating map stability</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cross-validation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Map dimensionality</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70"/>
                  </a:ext>
                </a:extLst>
              </a:tr>
              <a:tr h="180938">
                <a:tc>
                  <a:txBody>
                    <a:bodyPr/>
                    <a:lstStyle/>
                    <a:p>
                      <a:pPr rtl="0" fontAlgn="t">
                        <a:buNone/>
                      </a:pPr>
                      <a:r>
                        <a:rPr lang="en-GB" sz="1050" b="0" i="1" u="none" strike="noStrike">
                          <a:solidFill>
                            <a:srgbClr val="000000"/>
                          </a:solidFill>
                          <a:effectLst/>
                          <a:latin typeface="Aptos" panose="020B0004020202020204" pitchFamily="34" charset="0"/>
                        </a:rPr>
                        <a:t>14:30 – 15:00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2210106884"/>
                  </a:ext>
                </a:extLst>
              </a:tr>
              <a:tr h="180938">
                <a:tc>
                  <a:txBody>
                    <a:bodyPr/>
                    <a:lstStyle/>
                    <a:p>
                      <a:pPr rtl="0" fontAlgn="t">
                        <a:buNone/>
                      </a:pPr>
                      <a:r>
                        <a:rPr lang="en-GB" sz="1050" b="0" i="0" u="none" strike="noStrike">
                          <a:solidFill>
                            <a:srgbClr val="000000"/>
                          </a:solidFill>
                          <a:effectLst/>
                          <a:latin typeface="Aptos" panose="020B0004020202020204" pitchFamily="34" charset="0"/>
                        </a:rPr>
                        <a:t>15:00 – 16:30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3"/>
                      </a:pPr>
                      <a:r>
                        <a:rPr lang="en-GB" sz="1050" b="0" i="0" u="none" strike="noStrike">
                          <a:solidFill>
                            <a:srgbClr val="000000"/>
                          </a:solidFill>
                          <a:effectLst/>
                          <a:latin typeface="Aptos" panose="020B0004020202020204" pitchFamily="34" charset="0"/>
                        </a:rPr>
                        <a:t>Practical session: Troubleshooting</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6473178"/>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Recognizing common data issues and how they are reflected in antigenic maps</a:t>
                      </a:r>
                      <a:endParaRPr lang="en-GB" sz="1600">
                        <a:effectLst/>
                      </a:endParaRPr>
                    </a:p>
                    <a:p>
                      <a:pPr rtl="0" fontAlgn="t">
                        <a:buNone/>
                      </a:pPr>
                      <a:r>
                        <a:rPr lang="en-GB" sz="1050" b="0" i="0" u="none" strike="noStrike">
                          <a:solidFill>
                            <a:srgbClr val="000000"/>
                          </a:solidFill>
                          <a:effectLst/>
                          <a:latin typeface="Aptos" panose="020B0004020202020204" pitchFamily="34" charset="0"/>
                        </a:rPr>
                        <a:t>Approaches to address these challenges</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6958084"/>
                  </a:ext>
                </a:extLst>
              </a:tr>
              <a:tr h="298014">
                <a:tc gridSpan="2">
                  <a:txBody>
                    <a:bodyPr/>
                    <a:lstStyle/>
                    <a:p>
                      <a:pPr rtl="0" fontAlgn="t">
                        <a:buNone/>
                      </a:pPr>
                      <a:r>
                        <a:rPr lang="en-GB" sz="1050" b="0" i="0" u="none" strike="noStrike">
                          <a:solidFill>
                            <a:srgbClr val="000000"/>
                          </a:solidFill>
                          <a:effectLst/>
                          <a:latin typeface="Aptos" panose="020B0004020202020204" pitchFamily="34" charset="0"/>
                        </a:rPr>
                        <a:t>Official end Day 1, but workshop organizers will be available for discussing questions and data</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AD3"/>
                    </a:solidFill>
                  </a:tcPr>
                </a:tc>
                <a:tc hMerge="1">
                  <a:txBody>
                    <a:bodyPr/>
                    <a:lstStyle/>
                    <a:p>
                      <a:endParaRPr lang="en-US"/>
                    </a:p>
                  </a:txBody>
                  <a:tcPr/>
                </a:tc>
                <a:extLst>
                  <a:ext uri="{0D108BD9-81ED-4DB2-BD59-A6C34878D82A}">
                    <a16:rowId xmlns:a16="http://schemas.microsoft.com/office/drawing/2014/main" val="2537698943"/>
                  </a:ext>
                </a:extLst>
              </a:tr>
              <a:tr h="180938">
                <a:tc gridSpan="2">
                  <a:txBody>
                    <a:bodyPr/>
                    <a:lstStyle/>
                    <a:p>
                      <a:pPr rtl="0" fontAlgn="t">
                        <a:buNone/>
                      </a:pPr>
                      <a:r>
                        <a:rPr lang="en-GB" sz="1050" b="1" i="0" u="none" strike="noStrike">
                          <a:solidFill>
                            <a:srgbClr val="000000"/>
                          </a:solidFill>
                          <a:effectLst/>
                          <a:latin typeface="Aptos" panose="020B0004020202020204" pitchFamily="34" charset="0"/>
                        </a:rPr>
                        <a:t>Thursday, July 10, 2025</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7"/>
                    </a:solidFill>
                  </a:tcPr>
                </a:tc>
                <a:tc hMerge="1">
                  <a:txBody>
                    <a:bodyPr/>
                    <a:lstStyle/>
                    <a:p>
                      <a:endParaRPr lang="en-US"/>
                    </a:p>
                  </a:txBody>
                  <a:tcPr/>
                </a:tc>
                <a:extLst>
                  <a:ext uri="{0D108BD9-81ED-4DB2-BD59-A6C34878D82A}">
                    <a16:rowId xmlns:a16="http://schemas.microsoft.com/office/drawing/2014/main" val="3073543032"/>
                  </a:ext>
                </a:extLst>
              </a:tr>
              <a:tr h="180938">
                <a:tc>
                  <a:txBody>
                    <a:bodyPr/>
                    <a:lstStyle/>
                    <a:p>
                      <a:pPr rtl="0" fontAlgn="t">
                        <a:buNone/>
                      </a:pPr>
                      <a:r>
                        <a:rPr lang="en-GB" sz="1050" b="0" i="0" u="none" strike="noStrike">
                          <a:solidFill>
                            <a:srgbClr val="000000"/>
                          </a:solidFill>
                          <a:effectLst/>
                          <a:latin typeface="Aptos" panose="020B0004020202020204" pitchFamily="34" charset="0"/>
                        </a:rPr>
                        <a:t>9:00 – 10:30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4"/>
                      </a:pPr>
                      <a:r>
                        <a:rPr lang="en-GB" sz="1050" b="0" i="0" u="none" strike="noStrike">
                          <a:solidFill>
                            <a:srgbClr val="000000"/>
                          </a:solidFill>
                          <a:effectLst/>
                          <a:latin typeface="Aptos" panose="020B0004020202020204" pitchFamily="34" charset="0"/>
                        </a:rPr>
                        <a:t>Practical session: Antibody Landscapes</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6186"/>
                  </a:ext>
                </a:extLst>
              </a:tr>
              <a:tr h="532170">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a:solidFill>
                            <a:srgbClr val="000000"/>
                          </a:solidFill>
                          <a:effectLst/>
                          <a:latin typeface="Aptos" panose="020B0004020202020204" pitchFamily="34" charset="0"/>
                        </a:rPr>
                        <a:t>Antibody landscapes to model complex exposure histories</a:t>
                      </a:r>
                      <a:endParaRPr lang="en-GB" sz="1600">
                        <a:effectLst/>
                      </a:endParaRPr>
                    </a:p>
                    <a:p>
                      <a:pPr rtl="0" fontAlgn="t">
                        <a:buNone/>
                      </a:pPr>
                      <a:r>
                        <a:rPr lang="en-GB" sz="1050" b="0" i="0" u="none" strike="noStrike">
                          <a:solidFill>
                            <a:srgbClr val="000000"/>
                          </a:solidFill>
                          <a:effectLst/>
                          <a:latin typeface="Aptos" panose="020B0004020202020204" pitchFamily="34" charset="0"/>
                        </a:rPr>
                        <a:t>Antibody landscape construction</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plotting</a:t>
                      </a:r>
                      <a:endParaRPr lang="en-GB" sz="1600">
                        <a:effectLst/>
                      </a:endParaRPr>
                    </a:p>
                    <a:p>
                      <a:pPr rtl="0" fontAlgn="t">
                        <a:buNone/>
                      </a:pPr>
                      <a:r>
                        <a:rPr lang="en-GB" sz="1050" b="0" i="0" u="none" strike="noStrike">
                          <a:solidFill>
                            <a:srgbClr val="000000"/>
                          </a:solidFill>
                          <a:effectLst/>
                          <a:latin typeface="Aptos" panose="020B0004020202020204" pitchFamily="34" charset="0"/>
                        </a:rPr>
                        <a:t>Landscape evaluation</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575175"/>
                  </a:ext>
                </a:extLst>
              </a:tr>
              <a:tr h="180938">
                <a:tc>
                  <a:txBody>
                    <a:bodyPr/>
                    <a:lstStyle/>
                    <a:p>
                      <a:pPr rtl="0" fontAlgn="t">
                        <a:buNone/>
                      </a:pPr>
                      <a:r>
                        <a:rPr lang="en-GB" sz="1050" b="0" i="1" u="none" strike="noStrike">
                          <a:solidFill>
                            <a:srgbClr val="000000"/>
                          </a:solidFill>
                          <a:effectLst/>
                          <a:latin typeface="Aptos" panose="020B0004020202020204" pitchFamily="34" charset="0"/>
                        </a:rPr>
                        <a:t>10:30 – 11:00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n-GB" sz="1050" b="0" i="1" u="none" strike="noStrike">
                          <a:solidFill>
                            <a:srgbClr val="000000"/>
                          </a:solidFill>
                          <a:effectLst/>
                          <a:latin typeface="Aptos" panose="020B0004020202020204" pitchFamily="34" charset="0"/>
                        </a:rPr>
                        <a:t>Coffee break</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588948948"/>
                  </a:ext>
                </a:extLst>
              </a:tr>
              <a:tr h="180938">
                <a:tc>
                  <a:txBody>
                    <a:bodyPr/>
                    <a:lstStyle/>
                    <a:p>
                      <a:pPr rtl="0" fontAlgn="t">
                        <a:buNone/>
                      </a:pPr>
                      <a:r>
                        <a:rPr lang="en-GB" sz="1050" b="0" i="0" u="none" strike="noStrike">
                          <a:solidFill>
                            <a:srgbClr val="000000"/>
                          </a:solidFill>
                          <a:effectLst/>
                          <a:latin typeface="Aptos" panose="020B0004020202020204" pitchFamily="34" charset="0"/>
                        </a:rPr>
                        <a:t>11:00 – 12:30</a:t>
                      </a: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base">
                        <a:buFont typeface="+mj-lt"/>
                        <a:buAutoNum type="arabicPeriod" startAt="5"/>
                      </a:pPr>
                      <a:r>
                        <a:rPr lang="en-GB" sz="1050" b="0" i="0" u="none" strike="noStrike">
                          <a:solidFill>
                            <a:srgbClr val="000000"/>
                          </a:solidFill>
                          <a:effectLst/>
                          <a:latin typeface="Aptos" panose="020B0004020202020204" pitchFamily="34" charset="0"/>
                        </a:rPr>
                        <a:t>Data clinic</a:t>
                      </a: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8868997"/>
                  </a:ext>
                </a:extLst>
              </a:tr>
              <a:tr h="447022">
                <a:tc>
                  <a:txBody>
                    <a:bodyPr/>
                    <a:lstStyle/>
                    <a:p>
                      <a:pPr fontAlgn="t"/>
                      <a:br>
                        <a:rPr lang="en-GB" sz="1600">
                          <a:effectLst/>
                        </a:rPr>
                      </a:br>
                      <a:endParaRPr lang="en-GB" sz="160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GB" sz="1050" b="0" i="0" u="none" strike="noStrike" dirty="0">
                          <a:solidFill>
                            <a:srgbClr val="000000"/>
                          </a:solidFill>
                          <a:effectLst/>
                          <a:latin typeface="Aptos" panose="020B0004020202020204" pitchFamily="34" charset="0"/>
                        </a:rPr>
                        <a:t>Work on your own data or try practical examples with provided data with support from the workshop organizers</a:t>
                      </a:r>
                      <a:endParaRPr lang="en-GB" sz="1600" dirty="0">
                        <a:effectLst/>
                      </a:endParaRPr>
                    </a:p>
                  </a:txBody>
                  <a:tcPr marL="38319" marR="38319" marT="25546" marB="2554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6430264"/>
                  </a:ext>
                </a:extLst>
              </a:tr>
            </a:tbl>
          </a:graphicData>
        </a:graphic>
      </p:graphicFrame>
    </p:spTree>
    <p:extLst>
      <p:ext uri="{BB962C8B-B14F-4D97-AF65-F5344CB8AC3E}">
        <p14:creationId xmlns:p14="http://schemas.microsoft.com/office/powerpoint/2010/main" val="1700170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A5E-2299-4430-095E-CFD1F5BB3C60}"/>
              </a:ext>
            </a:extLst>
          </p:cNvPr>
          <p:cNvSpPr>
            <a:spLocks noGrp="1"/>
          </p:cNvSpPr>
          <p:nvPr>
            <p:ph type="title"/>
          </p:nvPr>
        </p:nvSpPr>
        <p:spPr>
          <a:xfrm>
            <a:off x="838200" y="222245"/>
            <a:ext cx="10515600" cy="1325563"/>
          </a:xfrm>
        </p:spPr>
        <p:txBody>
          <a:bodyPr/>
          <a:lstStyle/>
          <a:p>
            <a:r>
              <a:rPr lang="en-DE" dirty="0">
                <a:solidFill>
                  <a:schemeClr val="tx2">
                    <a:lumMod val="75000"/>
                    <a:lumOff val="25000"/>
                  </a:schemeClr>
                </a:solidFill>
              </a:rPr>
              <a:t>From titers </a:t>
            </a:r>
            <a:r>
              <a:rPr lang="en-DE">
                <a:solidFill>
                  <a:schemeClr val="tx2">
                    <a:lumMod val="75000"/>
                    <a:lumOff val="25000"/>
                  </a:schemeClr>
                </a:solidFill>
              </a:rPr>
              <a:t>to a map</a:t>
            </a:r>
            <a:endParaRPr lang="en-DE" dirty="0">
              <a:solidFill>
                <a:schemeClr val="tx2">
                  <a:lumMod val="75000"/>
                  <a:lumOff val="25000"/>
                </a:schemeClr>
              </a:solidFill>
            </a:endParaRPr>
          </a:p>
        </p:txBody>
      </p:sp>
      <p:graphicFrame>
        <p:nvGraphicFramePr>
          <p:cNvPr id="4" name="Table 4">
            <a:extLst>
              <a:ext uri="{FF2B5EF4-FFF2-40B4-BE49-F238E27FC236}">
                <a16:creationId xmlns:a16="http://schemas.microsoft.com/office/drawing/2014/main" id="{AB094CAD-52C5-BB4C-CB82-E137E1D8E5FC}"/>
              </a:ext>
            </a:extLst>
          </p:cNvPr>
          <p:cNvGraphicFramePr>
            <a:graphicFrameLocks noGrp="1"/>
          </p:cNvGraphicFramePr>
          <p:nvPr/>
        </p:nvGraphicFramePr>
        <p:xfrm>
          <a:off x="838200" y="1319208"/>
          <a:ext cx="10308770" cy="1854200"/>
        </p:xfrm>
        <a:graphic>
          <a:graphicData uri="http://schemas.openxmlformats.org/drawingml/2006/table">
            <a:tbl>
              <a:tblPr firstRow="1" bandRow="1">
                <a:tableStyleId>{C083E6E3-FA7D-4D7B-A595-EF9225AFEA82}</a:tableStyleId>
              </a:tblPr>
              <a:tblGrid>
                <a:gridCol w="2061754">
                  <a:extLst>
                    <a:ext uri="{9D8B030D-6E8A-4147-A177-3AD203B41FA5}">
                      <a16:colId xmlns:a16="http://schemas.microsoft.com/office/drawing/2014/main" val="2351268341"/>
                    </a:ext>
                  </a:extLst>
                </a:gridCol>
                <a:gridCol w="2061754">
                  <a:extLst>
                    <a:ext uri="{9D8B030D-6E8A-4147-A177-3AD203B41FA5}">
                      <a16:colId xmlns:a16="http://schemas.microsoft.com/office/drawing/2014/main" val="3051075737"/>
                    </a:ext>
                  </a:extLst>
                </a:gridCol>
                <a:gridCol w="2061754">
                  <a:extLst>
                    <a:ext uri="{9D8B030D-6E8A-4147-A177-3AD203B41FA5}">
                      <a16:colId xmlns:a16="http://schemas.microsoft.com/office/drawing/2014/main" val="2719525100"/>
                    </a:ext>
                  </a:extLst>
                </a:gridCol>
                <a:gridCol w="2061754">
                  <a:extLst>
                    <a:ext uri="{9D8B030D-6E8A-4147-A177-3AD203B41FA5}">
                      <a16:colId xmlns:a16="http://schemas.microsoft.com/office/drawing/2014/main" val="3214477640"/>
                    </a:ext>
                  </a:extLst>
                </a:gridCol>
                <a:gridCol w="2061754">
                  <a:extLst>
                    <a:ext uri="{9D8B030D-6E8A-4147-A177-3AD203B41FA5}">
                      <a16:colId xmlns:a16="http://schemas.microsoft.com/office/drawing/2014/main" val="2782445374"/>
                    </a:ext>
                  </a:extLst>
                </a:gridCol>
              </a:tblGrid>
              <a:tr h="370840">
                <a:tc>
                  <a:txBody>
                    <a:bodyPr/>
                    <a:lstStyle/>
                    <a:p>
                      <a:endParaRPr lang="en-DE"/>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1</a:t>
                      </a:r>
                    </a:p>
                  </a:txBody>
                  <a:tcPr/>
                </a:tc>
                <a:tc>
                  <a:txBody>
                    <a:bodyPr/>
                    <a:lstStyle/>
                    <a:p>
                      <a:r>
                        <a:rPr lang="en-DE">
                          <a:solidFill>
                            <a:schemeClr val="tx1"/>
                          </a:solidFill>
                        </a:rPr>
                        <a:t>S</a:t>
                      </a:r>
                      <a:r>
                        <a:rPr lang="en-US" dirty="0" err="1">
                          <a:solidFill>
                            <a:schemeClr val="tx1"/>
                          </a:solidFill>
                        </a:rPr>
                        <a:t>erum</a:t>
                      </a:r>
                      <a:r>
                        <a:rPr lang="en-DE">
                          <a:solidFill>
                            <a:schemeClr val="tx1"/>
                          </a:solidFill>
                        </a:rPr>
                        <a:t> </a:t>
                      </a:r>
                      <a:r>
                        <a:rPr lang="en-DE" dirty="0">
                          <a:solidFill>
                            <a:schemeClr val="tx1"/>
                          </a:solidFill>
                        </a:rPr>
                        <a:t>2</a:t>
                      </a:r>
                    </a:p>
                  </a:txBody>
                  <a:tcPr/>
                </a:tc>
                <a:tc>
                  <a:txBody>
                    <a:bodyPr/>
                    <a:lstStyle/>
                    <a:p>
                      <a:r>
                        <a:rPr lang="en-DE" dirty="0">
                          <a:solidFill>
                            <a:schemeClr val="tx1"/>
                          </a:solidFill>
                        </a:rPr>
                        <a:t>…</a:t>
                      </a:r>
                    </a:p>
                  </a:txBody>
                  <a:tcPr/>
                </a:tc>
                <a:tc>
                  <a:txBody>
                    <a:bodyPr/>
                    <a:lstStyle/>
                    <a:p>
                      <a:r>
                        <a:rPr lang="en-DE">
                          <a:solidFill>
                            <a:schemeClr val="tx1"/>
                          </a:solidFill>
                        </a:rPr>
                        <a:t>Se</a:t>
                      </a:r>
                      <a:r>
                        <a:rPr lang="en-US" dirty="0">
                          <a:solidFill>
                            <a:schemeClr val="tx1"/>
                          </a:solidFill>
                        </a:rPr>
                        <a:t>rum</a:t>
                      </a:r>
                      <a:r>
                        <a:rPr lang="en-DE">
                          <a:solidFill>
                            <a:schemeClr val="tx1"/>
                          </a:solidFill>
                        </a:rPr>
                        <a:t> </a:t>
                      </a:r>
                      <a:r>
                        <a:rPr lang="en-DE" dirty="0">
                          <a:solidFill>
                            <a:schemeClr val="tx1"/>
                          </a:solidFill>
                        </a:rPr>
                        <a:t>n</a:t>
                      </a:r>
                    </a:p>
                  </a:txBody>
                  <a:tcPr/>
                </a:tc>
                <a:extLst>
                  <a:ext uri="{0D108BD9-81ED-4DB2-BD59-A6C34878D82A}">
                    <a16:rowId xmlns:a16="http://schemas.microsoft.com/office/drawing/2014/main" val="38715340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solidFill>
                            <a:schemeClr val="accent2">
                              <a:lumMod val="75000"/>
                            </a:schemeClr>
                          </a:solidFill>
                        </a:rPr>
                        <a:t>Antigen 1</a:t>
                      </a:r>
                    </a:p>
                  </a:txBody>
                  <a:tcPr/>
                </a:tc>
                <a:tc>
                  <a:txBody>
                    <a:bodyPr/>
                    <a:lstStyle/>
                    <a:p>
                      <a:r>
                        <a:rPr lang="en-DE" dirty="0"/>
                        <a:t>Titer</a:t>
                      </a:r>
                      <a:r>
                        <a:rPr lang="en-DE" baseline="-25000" dirty="0"/>
                        <a:t>1,1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1,n</a:t>
                      </a:r>
                      <a:endParaRPr lang="en-DE" dirty="0"/>
                    </a:p>
                  </a:txBody>
                  <a:tcPr/>
                </a:tc>
                <a:extLst>
                  <a:ext uri="{0D108BD9-81ED-4DB2-BD59-A6C34878D82A}">
                    <a16:rowId xmlns:a16="http://schemas.microsoft.com/office/drawing/2014/main" val="840994641"/>
                  </a:ext>
                </a:extLst>
              </a:tr>
              <a:tr h="370840">
                <a:tc>
                  <a:txBody>
                    <a:bodyPr/>
                    <a:lstStyle/>
                    <a:p>
                      <a:r>
                        <a:rPr lang="en-DE" dirty="0">
                          <a:solidFill>
                            <a:schemeClr val="accent4">
                              <a:lumMod val="75000"/>
                            </a:schemeClr>
                          </a:solidFill>
                        </a:rPr>
                        <a:t>Antigen 2</a:t>
                      </a:r>
                    </a:p>
                  </a:txBody>
                  <a:tcPr/>
                </a:tc>
                <a:tc>
                  <a:txBody>
                    <a:bodyPr/>
                    <a:lstStyle/>
                    <a:p>
                      <a:r>
                        <a:rPr lang="en-DE" dirty="0"/>
                        <a:t>Titer</a:t>
                      </a:r>
                      <a:r>
                        <a:rPr lang="en-DE" baseline="-25000" dirty="0"/>
                        <a:t>2,1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2,n</a:t>
                      </a:r>
                      <a:endParaRPr lang="en-DE" dirty="0"/>
                    </a:p>
                  </a:txBody>
                  <a:tcPr/>
                </a:tc>
                <a:extLst>
                  <a:ext uri="{0D108BD9-81ED-4DB2-BD59-A6C34878D82A}">
                    <a16:rowId xmlns:a16="http://schemas.microsoft.com/office/drawing/2014/main" val="2051936593"/>
                  </a:ext>
                </a:extLst>
              </a:tr>
              <a:tr h="370840">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tc>
                  <a:txBody>
                    <a:bodyPr/>
                    <a:lstStyle/>
                    <a:p>
                      <a:r>
                        <a:rPr lang="en-DE" dirty="0"/>
                        <a:t>…</a:t>
                      </a:r>
                    </a:p>
                  </a:txBody>
                  <a:tcPr/>
                </a:tc>
                <a:extLst>
                  <a:ext uri="{0D108BD9-81ED-4DB2-BD59-A6C34878D82A}">
                    <a16:rowId xmlns:a16="http://schemas.microsoft.com/office/drawing/2014/main" val="1541770388"/>
                  </a:ext>
                </a:extLst>
              </a:tr>
              <a:tr h="370840">
                <a:tc>
                  <a:txBody>
                    <a:bodyPr/>
                    <a:lstStyle/>
                    <a:p>
                      <a:r>
                        <a:rPr lang="en-DE" dirty="0"/>
                        <a:t>Antigen i</a:t>
                      </a:r>
                    </a:p>
                  </a:txBody>
                  <a:tcPr/>
                </a:tc>
                <a:tc>
                  <a:txBody>
                    <a:bodyPr/>
                    <a:lstStyle/>
                    <a:p>
                      <a:r>
                        <a:rPr lang="en-DE" dirty="0"/>
                        <a:t>Titer</a:t>
                      </a:r>
                      <a:r>
                        <a:rPr lang="en-DE" baseline="-25000" dirty="0"/>
                        <a:t>i,1</a:t>
                      </a:r>
                      <a:endParaRPr lang="en-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i,2</a:t>
                      </a:r>
                      <a:endParaRPr lang="en-DE" dirty="0"/>
                    </a:p>
                  </a:txBody>
                  <a:tcPr/>
                </a:tc>
                <a:tc>
                  <a:txBody>
                    <a:bodyPr/>
                    <a:lstStyle/>
                    <a:p>
                      <a:r>
                        <a:rPr lang="en-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Titer</a:t>
                      </a:r>
                      <a:r>
                        <a:rPr lang="en-DE" baseline="-25000" dirty="0"/>
                        <a:t>i,n</a:t>
                      </a:r>
                      <a:endParaRPr lang="en-DE" dirty="0"/>
                    </a:p>
                  </a:txBody>
                  <a:tcPr/>
                </a:tc>
                <a:extLst>
                  <a:ext uri="{0D108BD9-81ED-4DB2-BD59-A6C34878D82A}">
                    <a16:rowId xmlns:a16="http://schemas.microsoft.com/office/drawing/2014/main" val="3388985870"/>
                  </a:ext>
                </a:extLst>
              </a:tr>
            </a:tbl>
          </a:graphicData>
        </a:graphic>
      </p:graphicFrame>
      <p:sp>
        <p:nvSpPr>
          <p:cNvPr id="19" name="TextBox 18">
            <a:extLst>
              <a:ext uri="{FF2B5EF4-FFF2-40B4-BE49-F238E27FC236}">
                <a16:creationId xmlns:a16="http://schemas.microsoft.com/office/drawing/2014/main" id="{294187B1-9DA3-9753-D010-8516394035AF}"/>
              </a:ext>
            </a:extLst>
          </p:cNvPr>
          <p:cNvSpPr txBox="1"/>
          <p:nvPr/>
        </p:nvSpPr>
        <p:spPr>
          <a:xfrm>
            <a:off x="5840166" y="6308209"/>
            <a:ext cx="314510" cy="400110"/>
          </a:xfrm>
          <a:prstGeom prst="rect">
            <a:avLst/>
          </a:prstGeom>
          <a:noFill/>
        </p:spPr>
        <p:txBody>
          <a:bodyPr wrap="none" rtlCol="0">
            <a:spAutoFit/>
          </a:bodyPr>
          <a:lstStyle/>
          <a:p>
            <a:r>
              <a:rPr lang="en-DE" sz="2000" dirty="0"/>
              <a:t>2</a:t>
            </a:r>
          </a:p>
        </p:txBody>
      </p:sp>
      <p:sp>
        <p:nvSpPr>
          <p:cNvPr id="3" name="Down Arrow 2">
            <a:extLst>
              <a:ext uri="{FF2B5EF4-FFF2-40B4-BE49-F238E27FC236}">
                <a16:creationId xmlns:a16="http://schemas.microsoft.com/office/drawing/2014/main" id="{46A2B553-E956-1E5B-FBA3-EE5D0D7207EE}"/>
              </a:ext>
            </a:extLst>
          </p:cNvPr>
          <p:cNvSpPr/>
          <p:nvPr/>
        </p:nvSpPr>
        <p:spPr>
          <a:xfrm>
            <a:off x="5899716" y="3429000"/>
            <a:ext cx="185738" cy="657225"/>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0433464F-0468-9226-279D-4BFBE890A376}"/>
              </a:ext>
            </a:extLst>
          </p:cNvPr>
          <p:cNvSpPr txBox="1"/>
          <p:nvPr/>
        </p:nvSpPr>
        <p:spPr>
          <a:xfrm>
            <a:off x="4060870" y="4110984"/>
            <a:ext cx="3863430" cy="461665"/>
          </a:xfrm>
          <a:prstGeom prst="rect">
            <a:avLst/>
          </a:prstGeom>
          <a:noFill/>
        </p:spPr>
        <p:txBody>
          <a:bodyPr wrap="none" rtlCol="0">
            <a:spAutoFit/>
          </a:bodyPr>
          <a:lstStyle/>
          <a:p>
            <a:pPr algn="ctr"/>
            <a:r>
              <a:rPr lang="en-DE" sz="2400" b="1" dirty="0"/>
              <a:t>Table with target distances D</a:t>
            </a:r>
          </a:p>
        </p:txBody>
      </p:sp>
      <p:sp>
        <p:nvSpPr>
          <p:cNvPr id="7" name="TextBox 6">
            <a:extLst>
              <a:ext uri="{FF2B5EF4-FFF2-40B4-BE49-F238E27FC236}">
                <a16:creationId xmlns:a16="http://schemas.microsoft.com/office/drawing/2014/main" id="{3CC51BA3-CAAD-8D7F-A093-372A48D4C002}"/>
              </a:ext>
            </a:extLst>
          </p:cNvPr>
          <p:cNvSpPr txBox="1"/>
          <p:nvPr/>
        </p:nvSpPr>
        <p:spPr>
          <a:xfrm>
            <a:off x="6154494" y="3390003"/>
            <a:ext cx="1939249" cy="646331"/>
          </a:xfrm>
          <a:prstGeom prst="rect">
            <a:avLst/>
          </a:prstGeom>
          <a:noFill/>
        </p:spPr>
        <p:txBody>
          <a:bodyPr wrap="none" rtlCol="0">
            <a:spAutoFit/>
          </a:bodyPr>
          <a:lstStyle/>
          <a:p>
            <a:r>
              <a:rPr lang="en-DE" dirty="0"/>
              <a:t>Log2 transform</a:t>
            </a:r>
          </a:p>
          <a:p>
            <a:r>
              <a:rPr lang="en-DE" dirty="0"/>
              <a:t>calculate distances</a:t>
            </a:r>
          </a:p>
        </p:txBody>
      </p:sp>
      <p:sp>
        <p:nvSpPr>
          <p:cNvPr id="11" name="Down Arrow 10">
            <a:extLst>
              <a:ext uri="{FF2B5EF4-FFF2-40B4-BE49-F238E27FC236}">
                <a16:creationId xmlns:a16="http://schemas.microsoft.com/office/drawing/2014/main" id="{75493875-B89A-4BEA-D0CD-C42E7A9CE766}"/>
              </a:ext>
            </a:extLst>
          </p:cNvPr>
          <p:cNvSpPr/>
          <p:nvPr/>
        </p:nvSpPr>
        <p:spPr>
          <a:xfrm>
            <a:off x="5899716" y="4581527"/>
            <a:ext cx="185738" cy="1256234"/>
          </a:xfrm>
          <a:prstGeom prst="down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4035953D-700B-9188-748A-DBFCFD680B39}"/>
              </a:ext>
            </a:extLst>
          </p:cNvPr>
          <p:cNvSpPr txBox="1"/>
          <p:nvPr/>
        </p:nvSpPr>
        <p:spPr>
          <a:xfrm>
            <a:off x="6154494" y="4500088"/>
            <a:ext cx="5711191" cy="1323439"/>
          </a:xfrm>
          <a:prstGeom prst="rect">
            <a:avLst/>
          </a:prstGeom>
          <a:noFill/>
        </p:spPr>
        <p:txBody>
          <a:bodyPr wrap="square" rtlCol="0">
            <a:spAutoFit/>
          </a:bodyPr>
          <a:lstStyle/>
          <a:p>
            <a:r>
              <a:rPr lang="en-DE" sz="1600" dirty="0"/>
              <a:t>Optimize map distances </a:t>
            </a:r>
            <a:r>
              <a:rPr lang="en-DE" sz="1600" i="1" dirty="0"/>
              <a:t>d</a:t>
            </a:r>
            <a:r>
              <a:rPr lang="en-DE" sz="1600" dirty="0"/>
              <a:t> for each serum, antigen pair</a:t>
            </a:r>
          </a:p>
          <a:p>
            <a:br>
              <a:rPr lang="en-US" sz="1600" dirty="0"/>
            </a:br>
            <a:r>
              <a:rPr lang="en-DE" sz="1600"/>
              <a:t>Minimize map stress</a:t>
            </a:r>
            <a:endParaRPr lang="en-US" sz="1600" dirty="0"/>
          </a:p>
          <a:p>
            <a:r>
              <a:rPr lang="en-US" sz="1600" dirty="0"/>
              <a:t>Where </a:t>
            </a:r>
            <a:r>
              <a:rPr lang="en-US" sz="1600" i="1" dirty="0"/>
              <a:t>D = log2(</a:t>
            </a:r>
            <a:r>
              <a:rPr lang="en-US" sz="1600" i="1"/>
              <a:t>maxTiter</a:t>
            </a:r>
            <a:r>
              <a:rPr lang="en-US" sz="1600" i="1" dirty="0"/>
              <a:t>/LOD)</a:t>
            </a:r>
            <a:r>
              <a:rPr lang="en-US" sz="1600" dirty="0"/>
              <a:t> for titers below the limit of detection (LOD) and </a:t>
            </a:r>
            <a:r>
              <a:rPr lang="en-US" sz="1600" i="1" dirty="0"/>
              <a:t>d&gt;D</a:t>
            </a:r>
            <a:r>
              <a:rPr lang="en-US" sz="1600" dirty="0"/>
              <a:t> without penalty</a:t>
            </a:r>
            <a:endParaRPr lang="en-DE" sz="1600" dirty="0"/>
          </a:p>
        </p:txBody>
      </p:sp>
      <p:sp>
        <p:nvSpPr>
          <p:cNvPr id="16" name="TextBox 15">
            <a:extLst>
              <a:ext uri="{FF2B5EF4-FFF2-40B4-BE49-F238E27FC236}">
                <a16:creationId xmlns:a16="http://schemas.microsoft.com/office/drawing/2014/main" id="{DEB9A50B-045A-BA3A-8BA0-C7570431F3DF}"/>
              </a:ext>
            </a:extLst>
          </p:cNvPr>
          <p:cNvSpPr txBox="1"/>
          <p:nvPr/>
        </p:nvSpPr>
        <p:spPr>
          <a:xfrm>
            <a:off x="4983238" y="5837761"/>
            <a:ext cx="2018694" cy="461665"/>
          </a:xfrm>
          <a:prstGeom prst="rect">
            <a:avLst/>
          </a:prstGeom>
          <a:noFill/>
        </p:spPr>
        <p:txBody>
          <a:bodyPr wrap="none" rtlCol="0">
            <a:spAutoFit/>
          </a:bodyPr>
          <a:lstStyle/>
          <a:p>
            <a:r>
              <a:rPr lang="en-DE" sz="2400" b="1" dirty="0"/>
              <a:t>Antigenic map</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CCE892-0B38-E882-5018-BD646EA9B67E}"/>
                  </a:ext>
                </a:extLst>
              </p:cNvPr>
              <p:cNvSpPr txBox="1"/>
              <p:nvPr/>
            </p:nvSpPr>
            <p:spPr>
              <a:xfrm>
                <a:off x="7924300" y="4815188"/>
                <a:ext cx="2325196" cy="442429"/>
              </a:xfrm>
              <a:prstGeom prst="rect">
                <a:avLst/>
              </a:prstGeom>
              <a:noFill/>
            </p:spPr>
            <p:txBody>
              <a:bodyPr wrap="square">
                <a:spAutoFit/>
              </a:bodyPr>
              <a:lstStyle/>
              <a:p>
                <a:pPr algn="ctr">
                  <a:lnSpc>
                    <a:spcPct val="107000"/>
                  </a:lnSpc>
                  <a:spcAft>
                    <a:spcPts val="800"/>
                  </a:spcAft>
                </a:pPr>
                <a:r>
                  <a:rPr lang="en-GB" dirty="0">
                    <a:ea typeface="Calibri" panose="020F0502020204030204" pitchFamily="34" charset="0"/>
                    <a:cs typeface="Times New Roman" panose="02020603050405020304" pitchFamily="18" charset="0"/>
                  </a:rPr>
                  <a:t>s</a:t>
                </a:r>
                <a:r>
                  <a:rPr lang="en-DE" sz="1800" dirty="0">
                    <a:effectLst/>
                    <a:ea typeface="Calibri" panose="020F0502020204030204" pitchFamily="34" charset="0"/>
                    <a:cs typeface="Times New Roman" panose="02020603050405020304" pitchFamily="18" charset="0"/>
                  </a:rPr>
                  <a:t> = </a:t>
                </a:r>
                <a14:m>
                  <m:oMath xmlns:m="http://schemas.openxmlformats.org/officeDocument/2006/math">
                    <m:nary>
                      <m:naryPr>
                        <m:chr m:val="∑"/>
                        <m:grow m:val="on"/>
                        <m:ctrlPr>
                          <a:rPr lang="en-DE" sz="1800" i="1" smtClean="0">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𝑛</m:t>
                        </m:r>
                      </m:sub>
                      <m:sup/>
                      <m:e/>
                    </m:nary>
                  </m:oMath>
                </a14:m>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d</a:t>
                </a:r>
                <a:r>
                  <a:rPr lang="en-US" sz="1800" i="1" baseline="-25000" dirty="0" err="1">
                    <a:effectLst/>
                    <a:latin typeface="Calibri" panose="020F0502020204030204" pitchFamily="34" charset="0"/>
                    <a:ea typeface="Calibri" panose="020F0502020204030204" pitchFamily="34" charset="0"/>
                    <a:cs typeface="Times New Roman" panose="02020603050405020304" pitchFamily="18" charset="0"/>
                  </a:rPr>
                  <a: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baseline="30000" dirty="0">
                    <a:effectLst/>
                    <a:latin typeface="Calibri" panose="020F0502020204030204" pitchFamily="34" charset="0"/>
                    <a:ea typeface="Calibri" panose="020F0502020204030204" pitchFamily="34" charset="0"/>
                    <a:cs typeface="Times New Roman" panose="02020603050405020304" pitchFamily="18" charset="0"/>
                  </a:rPr>
                  <a:t>2</a:t>
                </a:r>
                <a:endParaRPr lang="en-DE"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BACCE892-0B38-E882-5018-BD646EA9B67E}"/>
                  </a:ext>
                </a:extLst>
              </p:cNvPr>
              <p:cNvSpPr txBox="1">
                <a:spLocks noRot="1" noChangeAspect="1" noMove="1" noResize="1" noEditPoints="1" noAdjustHandles="1" noChangeArrowheads="1" noChangeShapeType="1" noTextEdit="1"/>
              </p:cNvSpPr>
              <p:nvPr/>
            </p:nvSpPr>
            <p:spPr>
              <a:xfrm>
                <a:off x="7924300" y="4815188"/>
                <a:ext cx="2325196" cy="442429"/>
              </a:xfrm>
              <a:prstGeom prst="rect">
                <a:avLst/>
              </a:prstGeom>
              <a:blipFill>
                <a:blip r:embed="rId2"/>
                <a:stretch>
                  <a:fillRect t="-85714" b="-140000"/>
                </a:stretch>
              </a:blipFill>
            </p:spPr>
            <p:txBody>
              <a:bodyPr/>
              <a:lstStyle/>
              <a:p>
                <a:r>
                  <a:rPr lang="en-US">
                    <a:noFill/>
                  </a:rPr>
                  <a:t> </a:t>
                </a:r>
              </a:p>
            </p:txBody>
          </p:sp>
        </mc:Fallback>
      </mc:AlternateContent>
    </p:spTree>
    <p:extLst>
      <p:ext uri="{BB962C8B-B14F-4D97-AF65-F5344CB8AC3E}">
        <p14:creationId xmlns:p14="http://schemas.microsoft.com/office/powerpoint/2010/main" val="116985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51B6F2B-968B-E66E-18D1-727326EA3D1A}"/>
              </a:ext>
            </a:extLst>
          </p:cNvPr>
          <p:cNvGraphicFramePr>
            <a:graphicFrameLocks noGrp="1"/>
          </p:cNvGraphicFramePr>
          <p:nvPr>
            <p:extLst>
              <p:ext uri="{D42A27DB-BD31-4B8C-83A1-F6EECF244321}">
                <p14:modId xmlns:p14="http://schemas.microsoft.com/office/powerpoint/2010/main" val="1148346480"/>
              </p:ext>
            </p:extLst>
          </p:nvPr>
        </p:nvGraphicFramePr>
        <p:xfrm>
          <a:off x="1292726" y="765097"/>
          <a:ext cx="9606547" cy="566864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Antigenic cartography is a geometric interpretation of neutralization data</a:t>
                      </a:r>
                    </a:p>
                    <a:p>
                      <a:pPr marL="285750" indent="-285750">
                        <a:lnSpc>
                          <a:spcPct val="150000"/>
                        </a:lnSpc>
                        <a:buFont typeface="Arial" panose="020B0604020202020204" pitchFamily="34" charset="0"/>
                        <a:buChar char="•"/>
                      </a:pPr>
                      <a:r>
                        <a:rPr lang="en-DE" sz="2800" dirty="0"/>
                        <a:t>Map distance corresponds to neutralization titers</a:t>
                      </a:r>
                    </a:p>
                    <a:p>
                      <a:pPr marL="285750" indent="-285750">
                        <a:lnSpc>
                          <a:spcPct val="150000"/>
                        </a:lnSpc>
                        <a:buFont typeface="Arial" panose="020B0604020202020204" pitchFamily="34" charset="0"/>
                        <a:buChar char="•"/>
                      </a:pPr>
                      <a:r>
                        <a:rPr lang="en-DE" sz="2800" dirty="0"/>
                        <a:t>Variants that elicit the same titers in the same sera are close together in map</a:t>
                      </a:r>
                    </a:p>
                    <a:p>
                      <a:pPr marL="285750" indent="-285750">
                        <a:lnSpc>
                          <a:spcPct val="150000"/>
                        </a:lnSpc>
                        <a:buFont typeface="Arial" panose="020B0604020202020204" pitchFamily="34" charset="0"/>
                        <a:buChar char="•"/>
                      </a:pPr>
                      <a:r>
                        <a:rPr lang="en-DE" sz="2800" dirty="0"/>
                        <a:t>Variants that escape sera are far away from these sera in a map</a:t>
                      </a:r>
                    </a:p>
                    <a:p>
                      <a:pPr marL="285750" indent="-285750">
                        <a:lnSpc>
                          <a:spcPct val="150000"/>
                        </a:lnSpc>
                        <a:buFont typeface="Arial" panose="020B0604020202020204" pitchFamily="34" charset="0"/>
                        <a:buChar char="•"/>
                      </a:pPr>
                      <a:r>
                        <a:rPr lang="en-DE" sz="2800" dirty="0"/>
                        <a:t>Map distance reflects antigenic relationship</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411498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Understanding influenza evolution with the help of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03219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4A7196-7061-31B7-3B95-D8696BE3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0"/>
            <a:ext cx="3124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8">
            <a:extLst>
              <a:ext uri="{FF2B5EF4-FFF2-40B4-BE49-F238E27FC236}">
                <a16:creationId xmlns:a16="http://schemas.microsoft.com/office/drawing/2014/main" id="{8C655209-606B-0D26-A903-B558B33AF230}"/>
              </a:ext>
            </a:extLst>
          </p:cNvPr>
          <p:cNvGrpSpPr>
            <a:grpSpLocks/>
          </p:cNvGrpSpPr>
          <p:nvPr/>
        </p:nvGrpSpPr>
        <p:grpSpPr bwMode="auto">
          <a:xfrm>
            <a:off x="3001879" y="120316"/>
            <a:ext cx="990600" cy="990600"/>
            <a:chOff x="5600700" y="5029200"/>
            <a:chExt cx="685800" cy="685800"/>
          </a:xfrm>
        </p:grpSpPr>
        <p:sp>
          <p:nvSpPr>
            <p:cNvPr id="6" name="Oval 5">
              <a:extLst>
                <a:ext uri="{FF2B5EF4-FFF2-40B4-BE49-F238E27FC236}">
                  <a16:creationId xmlns:a16="http://schemas.microsoft.com/office/drawing/2014/main" id="{387F34EA-E122-2652-5D68-E80BEE3D6E25}"/>
                </a:ext>
              </a:extLst>
            </p:cNvPr>
            <p:cNvSpPr/>
            <p:nvPr/>
          </p:nvSpPr>
          <p:spPr bwMode="auto">
            <a:xfrm>
              <a:off x="5600700" y="5029200"/>
              <a:ext cx="685800" cy="685800"/>
            </a:xfrm>
            <a:prstGeom prst="ellipse">
              <a:avLst/>
            </a:prstGeom>
            <a:solidFill>
              <a:schemeClr val="accent6">
                <a:lumMod val="40000"/>
                <a:lumOff val="60000"/>
                <a:alpha val="57000"/>
              </a:schemeClr>
            </a:solidFill>
            <a:ln w="38100" cap="flat" cmpd="sng" algn="ctr">
              <a:solidFill>
                <a:schemeClr val="accent6"/>
              </a:solidFill>
              <a:prstDash val="solid"/>
              <a:round/>
              <a:headEnd type="none" w="med" len="med"/>
              <a:tailEnd type="none" w="med" len="med"/>
            </a:ln>
            <a:effectLst/>
          </p:spPr>
          <p:txBody>
            <a:bodyPr wrap="none">
              <a:spAutoFit/>
            </a:bodyPr>
            <a:lstStyle/>
            <a:p>
              <a:pPr>
                <a:defRPr/>
              </a:pPr>
              <a:endParaRPr lang="en-US">
                <a:latin typeface="Arial" charset="0"/>
                <a:ea typeface="ＭＳ Ｐゴシック" charset="0"/>
                <a:cs typeface="ＭＳ Ｐゴシック" charset="0"/>
              </a:endParaRPr>
            </a:p>
          </p:txBody>
        </p:sp>
        <p:sp>
          <p:nvSpPr>
            <p:cNvPr id="8" name="Oval 7">
              <a:extLst>
                <a:ext uri="{FF2B5EF4-FFF2-40B4-BE49-F238E27FC236}">
                  <a16:creationId xmlns:a16="http://schemas.microsoft.com/office/drawing/2014/main" id="{8A37AFFC-E402-D8FA-61FE-76FF0409DAE9}"/>
                </a:ext>
              </a:extLst>
            </p:cNvPr>
            <p:cNvSpPr>
              <a:spLocks noChangeArrowheads="1"/>
            </p:cNvSpPr>
            <p:nvPr/>
          </p:nvSpPr>
          <p:spPr bwMode="auto">
            <a:xfrm>
              <a:off x="5905500" y="5334000"/>
              <a:ext cx="76200" cy="762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grpSp>
      <p:sp>
        <p:nvSpPr>
          <p:cNvPr id="2" name="Content Placeholder 2">
            <a:extLst>
              <a:ext uri="{FF2B5EF4-FFF2-40B4-BE49-F238E27FC236}">
                <a16:creationId xmlns:a16="http://schemas.microsoft.com/office/drawing/2014/main" id="{7536357D-7BDB-5A8F-B6BF-6C913298E0E1}"/>
              </a:ext>
            </a:extLst>
          </p:cNvPr>
          <p:cNvSpPr txBox="1">
            <a:spLocks/>
          </p:cNvSpPr>
          <p:nvPr/>
        </p:nvSpPr>
        <p:spPr>
          <a:xfrm>
            <a:off x="4562475" y="521709"/>
            <a:ext cx="6553200" cy="2524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Antigenic map of influenza H3N2 from 1968 – 2002 by 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p>
          <a:p>
            <a:pPr marL="342900" indent="-342900">
              <a:buFont typeface="Arial" panose="020B0604020202020204" pitchFamily="34" charset="0"/>
              <a:buChar char="•"/>
            </a:pPr>
            <a:r>
              <a:rPr lang="en-US" dirty="0">
                <a:solidFill>
                  <a:schemeClr val="tx1"/>
                </a:solidFill>
              </a:rPr>
              <a:t>Evolution in antigenic clusters</a:t>
            </a:r>
          </a:p>
          <a:p>
            <a:pPr marL="342900" indent="-342900">
              <a:buFont typeface="Arial" panose="020B0604020202020204" pitchFamily="34" charset="0"/>
              <a:buChar char="•"/>
            </a:pPr>
            <a:r>
              <a:rPr lang="en-US" dirty="0">
                <a:solidFill>
                  <a:schemeClr val="tx1"/>
                </a:solidFill>
              </a:rPr>
              <a:t>Infection/vaccination in one cluster gives protection against strains from cluster</a:t>
            </a:r>
            <a:endParaRPr lang="en-DE" dirty="0">
              <a:solidFill>
                <a:schemeClr val="tx1"/>
              </a:solidFill>
            </a:endParaRPr>
          </a:p>
        </p:txBody>
      </p:sp>
    </p:spTree>
    <p:extLst>
      <p:ext uri="{BB962C8B-B14F-4D97-AF65-F5344CB8AC3E}">
        <p14:creationId xmlns:p14="http://schemas.microsoft.com/office/powerpoint/2010/main" val="2104886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sp>
        <p:nvSpPr>
          <p:cNvPr id="6" name="TextBox 5">
            <a:extLst>
              <a:ext uri="{FF2B5EF4-FFF2-40B4-BE49-F238E27FC236}">
                <a16:creationId xmlns:a16="http://schemas.microsoft.com/office/drawing/2014/main" id="{6226EA9C-36C4-6395-ADCD-C9877B9EFF3D}"/>
              </a:ext>
            </a:extLst>
          </p:cNvPr>
          <p:cNvSpPr txBox="1"/>
          <p:nvPr/>
        </p:nvSpPr>
        <p:spPr>
          <a:xfrm>
            <a:off x="8510095" y="3105834"/>
            <a:ext cx="3681905" cy="646331"/>
          </a:xfrm>
          <a:prstGeom prst="rect">
            <a:avLst/>
          </a:prstGeom>
          <a:noFill/>
        </p:spPr>
        <p:txBody>
          <a:bodyPr wrap="none" rtlCol="0">
            <a:spAutoFit/>
          </a:bodyPr>
          <a:lstStyle/>
          <a:p>
            <a:r>
              <a:rPr lang="en-DE" dirty="0"/>
              <a:t>Higher rate of antigenic evolution</a:t>
            </a:r>
          </a:p>
          <a:p>
            <a:r>
              <a:rPr lang="en-GB" dirty="0"/>
              <a:t>B</a:t>
            </a:r>
            <a:r>
              <a:rPr lang="en-DE" dirty="0"/>
              <a:t>etween clusters than within clusters</a:t>
            </a:r>
          </a:p>
        </p:txBody>
      </p:sp>
    </p:spTree>
    <p:extLst>
      <p:ext uri="{BB962C8B-B14F-4D97-AF65-F5344CB8AC3E}">
        <p14:creationId xmlns:p14="http://schemas.microsoft.com/office/powerpoint/2010/main" val="458420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7F2D-3C2E-3E85-7F8A-11F51B776A1B}"/>
              </a:ext>
            </a:extLst>
          </p:cNvPr>
          <p:cNvSpPr>
            <a:spLocks noGrp="1"/>
          </p:cNvSpPr>
          <p:nvPr>
            <p:ph type="title"/>
          </p:nvPr>
        </p:nvSpPr>
        <p:spPr>
          <a:xfrm>
            <a:off x="838200" y="622305"/>
            <a:ext cx="10231877" cy="1325563"/>
          </a:xfrm>
        </p:spPr>
        <p:txBody>
          <a:bodyPr>
            <a:normAutofit/>
          </a:bodyPr>
          <a:lstStyle/>
          <a:p>
            <a:r>
              <a:rPr lang="en-DE" dirty="0"/>
              <a:t>Antigenic evolution less continuous than genetic</a:t>
            </a:r>
          </a:p>
        </p:txBody>
      </p:sp>
      <p:pic>
        <p:nvPicPr>
          <p:cNvPr id="4" name="Picture 3" descr="A close up of a map&#10;&#10;Description automatically generated">
            <a:extLst>
              <a:ext uri="{FF2B5EF4-FFF2-40B4-BE49-F238E27FC236}">
                <a16:creationId xmlns:a16="http://schemas.microsoft.com/office/drawing/2014/main" id="{EC1DEAA1-8AE6-FC49-5E2A-717EACA7F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45"/>
          <a:stretch/>
        </p:blipFill>
        <p:spPr bwMode="auto">
          <a:xfrm>
            <a:off x="241614" y="2439972"/>
            <a:ext cx="7793431" cy="33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B0F8A63-3BE5-1DEC-FC45-B5F8F357604E}"/>
              </a:ext>
            </a:extLst>
          </p:cNvPr>
          <p:cNvSpPr txBox="1"/>
          <p:nvPr/>
        </p:nvSpPr>
        <p:spPr>
          <a:xfrm>
            <a:off x="864186" y="638876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pic>
        <p:nvPicPr>
          <p:cNvPr id="3" name="Picture 2" descr="A close up of a map&#10;&#10;Description automatically generated">
            <a:extLst>
              <a:ext uri="{FF2B5EF4-FFF2-40B4-BE49-F238E27FC236}">
                <a16:creationId xmlns:a16="http://schemas.microsoft.com/office/drawing/2014/main" id="{A5D2829E-C86D-C9D5-9A83-824919A9E4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37" r="48645" b="6842"/>
          <a:stretch/>
        </p:blipFill>
        <p:spPr bwMode="auto">
          <a:xfrm>
            <a:off x="8035045" y="2378863"/>
            <a:ext cx="3649088" cy="345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954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B6D6-AB02-94E4-112E-E13A824A8832}"/>
              </a:ext>
            </a:extLst>
          </p:cNvPr>
          <p:cNvSpPr>
            <a:spLocks noGrp="1"/>
          </p:cNvSpPr>
          <p:nvPr>
            <p:ph type="title"/>
          </p:nvPr>
        </p:nvSpPr>
        <p:spPr>
          <a:xfrm>
            <a:off x="4499810" y="2266115"/>
            <a:ext cx="6517105" cy="1325563"/>
          </a:xfrm>
        </p:spPr>
        <p:txBody>
          <a:bodyPr/>
          <a:lstStyle/>
          <a:p>
            <a:r>
              <a:rPr lang="en-DE" dirty="0"/>
              <a:t>“Where” to does the virus evolve?</a:t>
            </a:r>
          </a:p>
        </p:txBody>
      </p:sp>
      <p:sp>
        <p:nvSpPr>
          <p:cNvPr id="3" name="Content Placeholder 2">
            <a:extLst>
              <a:ext uri="{FF2B5EF4-FFF2-40B4-BE49-F238E27FC236}">
                <a16:creationId xmlns:a16="http://schemas.microsoft.com/office/drawing/2014/main" id="{320C4C5F-7DD8-CF1B-7D8E-5EA556511D3A}"/>
              </a:ext>
            </a:extLst>
          </p:cNvPr>
          <p:cNvSpPr>
            <a:spLocks noGrp="1"/>
          </p:cNvSpPr>
          <p:nvPr>
            <p:ph idx="1"/>
          </p:nvPr>
        </p:nvSpPr>
        <p:spPr/>
        <p:txBody>
          <a:bodyPr/>
          <a:lstStyle/>
          <a:p>
            <a:endParaRPr lang="en-DE"/>
          </a:p>
        </p:txBody>
      </p:sp>
      <p:pic>
        <p:nvPicPr>
          <p:cNvPr id="4" name="Picture 2">
            <a:extLst>
              <a:ext uri="{FF2B5EF4-FFF2-40B4-BE49-F238E27FC236}">
                <a16:creationId xmlns:a16="http://schemas.microsoft.com/office/drawing/2014/main" id="{1F193F19-EA0F-5C6A-C736-79C9C678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4666"/>
            <a:ext cx="2873740" cy="6308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FBD00F-41FD-44DD-B6E8-C257D87259F6}"/>
              </a:ext>
            </a:extLst>
          </p:cNvPr>
          <p:cNvSpPr txBox="1"/>
          <p:nvPr/>
        </p:nvSpPr>
        <p:spPr>
          <a:xfrm>
            <a:off x="7560261" y="6308209"/>
            <a:ext cx="3793539" cy="369332"/>
          </a:xfrm>
          <a:prstGeom prst="rect">
            <a:avLst/>
          </a:prstGeom>
          <a:noFill/>
        </p:spPr>
        <p:txBody>
          <a:bodyPr wrap="non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r>
              <a:rPr lang="en-US" b="1" dirty="0">
                <a:solidFill>
                  <a:schemeClr val="tx1"/>
                </a:solidFill>
              </a:rPr>
              <a:t>305</a:t>
            </a:r>
            <a:r>
              <a:rPr lang="en-US" dirty="0">
                <a:solidFill>
                  <a:schemeClr val="tx1"/>
                </a:solidFill>
              </a:rPr>
              <a:t>, 371-376, 2004</a:t>
            </a:r>
            <a:endParaRPr lang="en-DE" dirty="0"/>
          </a:p>
        </p:txBody>
      </p:sp>
      <p:cxnSp>
        <p:nvCxnSpPr>
          <p:cNvPr id="7" name="Straight Arrow Connector 6">
            <a:extLst>
              <a:ext uri="{FF2B5EF4-FFF2-40B4-BE49-F238E27FC236}">
                <a16:creationId xmlns:a16="http://schemas.microsoft.com/office/drawing/2014/main" id="{3D8B0233-89C7-22D0-F347-91948F3DE378}"/>
              </a:ext>
            </a:extLst>
          </p:cNvPr>
          <p:cNvCxnSpPr>
            <a:cxnSpLocks/>
          </p:cNvCxnSpPr>
          <p:nvPr/>
        </p:nvCxnSpPr>
        <p:spPr>
          <a:xfrm>
            <a:off x="2373731" y="6312416"/>
            <a:ext cx="453690" cy="3153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37B4D9-6245-7E32-FF45-3B1325551E2C}"/>
              </a:ext>
            </a:extLst>
          </p:cNvPr>
          <p:cNvCxnSpPr>
            <a:cxnSpLocks/>
          </p:cNvCxnSpPr>
          <p:nvPr/>
        </p:nvCxnSpPr>
        <p:spPr>
          <a:xfrm flipH="1">
            <a:off x="974558" y="6335177"/>
            <a:ext cx="356437" cy="4265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57F5F3-32C9-6911-9B42-23AD131B569A}"/>
              </a:ext>
            </a:extLst>
          </p:cNvPr>
          <p:cNvCxnSpPr>
            <a:cxnSpLocks/>
          </p:cNvCxnSpPr>
          <p:nvPr/>
        </p:nvCxnSpPr>
        <p:spPr>
          <a:xfrm>
            <a:off x="1845443" y="6400800"/>
            <a:ext cx="0" cy="457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900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4533-536B-3C68-1C57-0BF12DF7B1BF}"/>
              </a:ext>
            </a:extLst>
          </p:cNvPr>
          <p:cNvSpPr>
            <a:spLocks noGrp="1"/>
          </p:cNvSpPr>
          <p:nvPr>
            <p:ph type="title"/>
          </p:nvPr>
        </p:nvSpPr>
        <p:spPr>
          <a:xfrm>
            <a:off x="595313" y="207168"/>
            <a:ext cx="8448675" cy="1325563"/>
          </a:xfrm>
        </p:spPr>
        <p:txBody>
          <a:bodyPr>
            <a:normAutofit fontScale="90000"/>
          </a:bodyPr>
          <a:lstStyle/>
          <a:p>
            <a:r>
              <a:rPr lang="en-DE" dirty="0"/>
              <a:t>Hemagglutinin head binds to sialic acid on host cells and facilitates virus entry</a:t>
            </a:r>
          </a:p>
        </p:txBody>
      </p:sp>
      <p:sp>
        <p:nvSpPr>
          <p:cNvPr id="3" name="Content Placeholder 2">
            <a:extLst>
              <a:ext uri="{FF2B5EF4-FFF2-40B4-BE49-F238E27FC236}">
                <a16:creationId xmlns:a16="http://schemas.microsoft.com/office/drawing/2014/main" id="{369AE79E-63BD-1B9F-D32C-6D4DDB03444F}"/>
              </a:ext>
            </a:extLst>
          </p:cNvPr>
          <p:cNvSpPr>
            <a:spLocks noGrp="1"/>
          </p:cNvSpPr>
          <p:nvPr>
            <p:ph idx="1"/>
          </p:nvPr>
        </p:nvSpPr>
        <p:spPr>
          <a:xfrm>
            <a:off x="4173038" y="2044700"/>
            <a:ext cx="3781926" cy="4351338"/>
          </a:xfrm>
        </p:spPr>
        <p:txBody>
          <a:bodyPr/>
          <a:lstStyle/>
          <a:p>
            <a:r>
              <a:rPr lang="en-DE" dirty="0"/>
              <a:t>AA substiutions in any antigenic site contribute to antibody escape</a:t>
            </a:r>
          </a:p>
          <a:p>
            <a:r>
              <a:rPr lang="en-GB" dirty="0"/>
              <a:t>135 positions, 4 substitutions      ~10^14 possibilities</a:t>
            </a:r>
          </a:p>
          <a:p>
            <a:endParaRPr lang="en-GB" dirty="0"/>
          </a:p>
          <a:p>
            <a:pPr marL="0" indent="0">
              <a:buNone/>
            </a:pPr>
            <a:endParaRPr lang="en-DE" dirty="0"/>
          </a:p>
        </p:txBody>
      </p:sp>
      <p:pic>
        <p:nvPicPr>
          <p:cNvPr id="4" name="Picture 9" descr="image2">
            <a:extLst>
              <a:ext uri="{FF2B5EF4-FFF2-40B4-BE49-F238E27FC236}">
                <a16:creationId xmlns:a16="http://schemas.microsoft.com/office/drawing/2014/main" id="{84173582-5E1C-AE01-BA48-EF77E3C32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02" r="44714"/>
          <a:stretch/>
        </p:blipFill>
        <p:spPr bwMode="auto">
          <a:xfrm>
            <a:off x="9529761" y="869950"/>
            <a:ext cx="2428875" cy="598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43" descr="Ag-sites-alt-colors2.png">
            <a:extLst>
              <a:ext uri="{FF2B5EF4-FFF2-40B4-BE49-F238E27FC236}">
                <a16:creationId xmlns:a16="http://schemas.microsoft.com/office/drawing/2014/main" id="{A9C4EACC-9E01-F694-D895-CEDC0BD3C6FC}"/>
              </a:ext>
            </a:extLst>
          </p:cNvPr>
          <p:cNvPicPr>
            <a:picLocks noChangeAspect="1"/>
          </p:cNvPicPr>
          <p:nvPr/>
        </p:nvPicPr>
        <p:blipFill>
          <a:blip r:embed="rId4">
            <a:extLst>
              <a:ext uri="{28A0092B-C50C-407E-A947-70E740481C1C}">
                <a14:useLocalDpi xmlns:a14="http://schemas.microsoft.com/office/drawing/2010/main" val="0"/>
              </a:ext>
            </a:extLst>
          </a:blip>
          <a:srcRect l="26666" t="8888" r="25555" b="2222"/>
          <a:stretch>
            <a:fillRect/>
          </a:stretch>
        </p:blipFill>
        <p:spPr bwMode="auto">
          <a:xfrm>
            <a:off x="0" y="1756611"/>
            <a:ext cx="2958853" cy="489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0">
            <a:extLst>
              <a:ext uri="{FF2B5EF4-FFF2-40B4-BE49-F238E27FC236}">
                <a16:creationId xmlns:a16="http://schemas.microsoft.com/office/drawing/2014/main" id="{E582173A-131F-2FA2-9B8C-5D0C514DF2D0}"/>
              </a:ext>
            </a:extLst>
          </p:cNvPr>
          <p:cNvSpPr txBox="1">
            <a:spLocks noChangeArrowheads="1"/>
          </p:cNvSpPr>
          <p:nvPr/>
        </p:nvSpPr>
        <p:spPr bwMode="auto">
          <a:xfrm>
            <a:off x="233364" y="6396038"/>
            <a:ext cx="3086100" cy="461962"/>
          </a:xfrm>
          <a:prstGeom prst="rect">
            <a:avLst/>
          </a:prstGeom>
          <a:solidFill>
            <a:schemeClr val="bg1"/>
          </a:solidFill>
          <a:ln>
            <a:noFill/>
          </a:ln>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dirty="0">
                <a:latin typeface="Arial" panose="020B0604020202020204" pitchFamily="34" charset="0"/>
              </a:rPr>
              <a:t>Wiley, Wilson, </a:t>
            </a:r>
            <a:r>
              <a:rPr lang="en-US" altLang="en-US" sz="1200" dirty="0" err="1">
                <a:latin typeface="Arial" panose="020B0604020202020204" pitchFamily="34" charset="0"/>
              </a:rPr>
              <a:t>Skehel</a:t>
            </a:r>
            <a:endParaRPr lang="en-US" altLang="en-US" sz="1200" dirty="0">
              <a:latin typeface="Arial" panose="020B0604020202020204" pitchFamily="34" charset="0"/>
            </a:endParaRPr>
          </a:p>
          <a:p>
            <a:pPr>
              <a:spcBef>
                <a:spcPct val="0"/>
              </a:spcBef>
              <a:buFontTx/>
              <a:buNone/>
            </a:pPr>
            <a:r>
              <a:rPr lang="en-US" altLang="en-US" sz="1200" dirty="0">
                <a:latin typeface="Arial" panose="020B0604020202020204" pitchFamily="34" charset="0"/>
              </a:rPr>
              <a:t>Nature, 289, 373-378, 1981</a:t>
            </a:r>
          </a:p>
        </p:txBody>
      </p:sp>
      <p:grpSp>
        <p:nvGrpSpPr>
          <p:cNvPr id="19" name="Group 18">
            <a:extLst>
              <a:ext uri="{FF2B5EF4-FFF2-40B4-BE49-F238E27FC236}">
                <a16:creationId xmlns:a16="http://schemas.microsoft.com/office/drawing/2014/main" id="{CB059F67-9D16-485C-5E28-F25E30A9DA8E}"/>
              </a:ext>
            </a:extLst>
          </p:cNvPr>
          <p:cNvGrpSpPr/>
          <p:nvPr/>
        </p:nvGrpSpPr>
        <p:grpSpPr>
          <a:xfrm>
            <a:off x="2692064" y="3911684"/>
            <a:ext cx="1416050" cy="2289175"/>
            <a:chOff x="3257550" y="3827463"/>
            <a:chExt cx="1416050" cy="2289175"/>
          </a:xfrm>
        </p:grpSpPr>
        <p:sp>
          <p:nvSpPr>
            <p:cNvPr id="7" name="Rectangle 307">
              <a:extLst>
                <a:ext uri="{FF2B5EF4-FFF2-40B4-BE49-F238E27FC236}">
                  <a16:creationId xmlns:a16="http://schemas.microsoft.com/office/drawing/2014/main" id="{B71133EE-FF74-1C28-3B5A-0C666E70EE28}"/>
                </a:ext>
              </a:extLst>
            </p:cNvPr>
            <p:cNvSpPr>
              <a:spLocks noChangeAspect="1"/>
            </p:cNvSpPr>
            <p:nvPr/>
          </p:nvSpPr>
          <p:spPr bwMode="auto">
            <a:xfrm>
              <a:off x="3257550" y="3876675"/>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308">
              <a:extLst>
                <a:ext uri="{FF2B5EF4-FFF2-40B4-BE49-F238E27FC236}">
                  <a16:creationId xmlns:a16="http://schemas.microsoft.com/office/drawing/2014/main" id="{1E622FE1-91DB-32EE-00BA-582157CA496B}"/>
                </a:ext>
              </a:extLst>
            </p:cNvPr>
            <p:cNvSpPr>
              <a:spLocks noChangeAspect="1"/>
            </p:cNvSpPr>
            <p:nvPr/>
          </p:nvSpPr>
          <p:spPr bwMode="auto">
            <a:xfrm>
              <a:off x="3257550" y="4338638"/>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309">
              <a:extLst>
                <a:ext uri="{FF2B5EF4-FFF2-40B4-BE49-F238E27FC236}">
                  <a16:creationId xmlns:a16="http://schemas.microsoft.com/office/drawing/2014/main" id="{BF7D6ABC-D5A2-B4AF-73E6-0F1AB85DBDDE}"/>
                </a:ext>
              </a:extLst>
            </p:cNvPr>
            <p:cNvSpPr>
              <a:spLocks noChangeAspect="1"/>
            </p:cNvSpPr>
            <p:nvPr/>
          </p:nvSpPr>
          <p:spPr bwMode="auto">
            <a:xfrm>
              <a:off x="3257550"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310">
              <a:extLst>
                <a:ext uri="{FF2B5EF4-FFF2-40B4-BE49-F238E27FC236}">
                  <a16:creationId xmlns:a16="http://schemas.microsoft.com/office/drawing/2014/main" id="{F1355359-58D8-DFF0-F912-711CA9F90980}"/>
                </a:ext>
              </a:extLst>
            </p:cNvPr>
            <p:cNvSpPr>
              <a:spLocks noChangeAspect="1"/>
            </p:cNvSpPr>
            <p:nvPr/>
          </p:nvSpPr>
          <p:spPr bwMode="auto">
            <a:xfrm>
              <a:off x="3257550" y="5248275"/>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315">
              <a:extLst>
                <a:ext uri="{FF2B5EF4-FFF2-40B4-BE49-F238E27FC236}">
                  <a16:creationId xmlns:a16="http://schemas.microsoft.com/office/drawing/2014/main" id="{CDA27ACC-35CF-9DF1-72E6-FDB44C96A6C3}"/>
                </a:ext>
              </a:extLst>
            </p:cNvPr>
            <p:cNvSpPr>
              <a:spLocks noChangeAspect="1"/>
            </p:cNvSpPr>
            <p:nvPr/>
          </p:nvSpPr>
          <p:spPr bwMode="auto">
            <a:xfrm>
              <a:off x="3257550" y="5705475"/>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TextBox 316">
              <a:extLst>
                <a:ext uri="{FF2B5EF4-FFF2-40B4-BE49-F238E27FC236}">
                  <a16:creationId xmlns:a16="http://schemas.microsoft.com/office/drawing/2014/main" id="{882051D2-0473-3C5D-60B3-52AD8652CF38}"/>
                </a:ext>
              </a:extLst>
            </p:cNvPr>
            <p:cNvSpPr txBox="1">
              <a:spLocks noChangeArrowheads="1"/>
            </p:cNvSpPr>
            <p:nvPr/>
          </p:nvSpPr>
          <p:spPr bwMode="auto">
            <a:xfrm>
              <a:off x="3643313" y="3827463"/>
              <a:ext cx="99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A</a:t>
              </a:r>
            </a:p>
          </p:txBody>
        </p:sp>
        <p:sp>
          <p:nvSpPr>
            <p:cNvPr id="13" name="TextBox 317">
              <a:extLst>
                <a:ext uri="{FF2B5EF4-FFF2-40B4-BE49-F238E27FC236}">
                  <a16:creationId xmlns:a16="http://schemas.microsoft.com/office/drawing/2014/main" id="{B9B550D9-047A-3DF0-4EE0-DA84E2970FDE}"/>
                </a:ext>
              </a:extLst>
            </p:cNvPr>
            <p:cNvSpPr txBox="1">
              <a:spLocks noChangeArrowheads="1"/>
            </p:cNvSpPr>
            <p:nvPr/>
          </p:nvSpPr>
          <p:spPr bwMode="auto">
            <a:xfrm>
              <a:off x="3635375" y="4287838"/>
              <a:ext cx="1006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dirty="0">
                  <a:latin typeface="Arial" panose="020B0604020202020204" pitchFamily="34" charset="0"/>
                </a:rPr>
                <a:t>Site B</a:t>
              </a:r>
            </a:p>
          </p:txBody>
        </p:sp>
        <p:sp>
          <p:nvSpPr>
            <p:cNvPr id="14" name="TextBox 318">
              <a:extLst>
                <a:ext uri="{FF2B5EF4-FFF2-40B4-BE49-F238E27FC236}">
                  <a16:creationId xmlns:a16="http://schemas.microsoft.com/office/drawing/2014/main" id="{C4A63AAF-1ACD-DF97-6AD4-AD0135944A89}"/>
                </a:ext>
              </a:extLst>
            </p:cNvPr>
            <p:cNvSpPr txBox="1">
              <a:spLocks noChangeArrowheads="1"/>
            </p:cNvSpPr>
            <p:nvPr/>
          </p:nvSpPr>
          <p:spPr bwMode="auto">
            <a:xfrm>
              <a:off x="3643313" y="4745038"/>
              <a:ext cx="102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C</a:t>
              </a:r>
            </a:p>
          </p:txBody>
        </p:sp>
        <p:sp>
          <p:nvSpPr>
            <p:cNvPr id="15" name="TextBox 319">
              <a:extLst>
                <a:ext uri="{FF2B5EF4-FFF2-40B4-BE49-F238E27FC236}">
                  <a16:creationId xmlns:a16="http://schemas.microsoft.com/office/drawing/2014/main" id="{0A7200A1-4B80-12B5-0A07-1A23AC8B6AC1}"/>
                </a:ext>
              </a:extLst>
            </p:cNvPr>
            <p:cNvSpPr txBox="1">
              <a:spLocks noChangeArrowheads="1"/>
            </p:cNvSpPr>
            <p:nvPr/>
          </p:nvSpPr>
          <p:spPr bwMode="auto">
            <a:xfrm>
              <a:off x="3651250" y="5197475"/>
              <a:ext cx="1022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D</a:t>
              </a:r>
            </a:p>
          </p:txBody>
        </p:sp>
        <p:sp>
          <p:nvSpPr>
            <p:cNvPr id="16" name="TextBox 320">
              <a:extLst>
                <a:ext uri="{FF2B5EF4-FFF2-40B4-BE49-F238E27FC236}">
                  <a16:creationId xmlns:a16="http://schemas.microsoft.com/office/drawing/2014/main" id="{B9736F92-D434-490F-82DD-C08546D798BF}"/>
                </a:ext>
              </a:extLst>
            </p:cNvPr>
            <p:cNvSpPr txBox="1">
              <a:spLocks noChangeArrowheads="1"/>
            </p:cNvSpPr>
            <p:nvPr/>
          </p:nvSpPr>
          <p:spPr bwMode="auto">
            <a:xfrm>
              <a:off x="3635375" y="5654675"/>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dirty="0">
                  <a:latin typeface="Arial" panose="020B0604020202020204" pitchFamily="34" charset="0"/>
                </a:rPr>
                <a:t>Site E</a:t>
              </a:r>
            </a:p>
          </p:txBody>
        </p:sp>
      </p:grpSp>
    </p:spTree>
    <p:extLst>
      <p:ext uri="{BB962C8B-B14F-4D97-AF65-F5344CB8AC3E}">
        <p14:creationId xmlns:p14="http://schemas.microsoft.com/office/powerpoint/2010/main" val="4133907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extLst>
              <p:ext uri="{D42A27DB-BD31-4B8C-83A1-F6EECF244321}">
                <p14:modId xmlns:p14="http://schemas.microsoft.com/office/powerpoint/2010/main" val="447923597"/>
              </p:ext>
            </p:extLst>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394246" name="Object 2">
                        <a:extLst>
                          <a:ext uri="{FF2B5EF4-FFF2-40B4-BE49-F238E27FC236}">
                            <a16:creationId xmlns:a16="http://schemas.microsoft.com/office/drawing/2014/main" id="{FCA8703A-1B15-0E11-49B9-260C541B2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17" name="TextBox 16">
            <a:extLst>
              <a:ext uri="{FF2B5EF4-FFF2-40B4-BE49-F238E27FC236}">
                <a16:creationId xmlns:a16="http://schemas.microsoft.com/office/drawing/2014/main" id="{72037B54-A59A-9EFE-3BBF-E8FBC9E98D63}"/>
              </a:ext>
            </a:extLst>
          </p:cNvPr>
          <p:cNvSpPr txBox="1"/>
          <p:nvPr/>
        </p:nvSpPr>
        <p:spPr>
          <a:xfrm>
            <a:off x="10190632" y="6157738"/>
            <a:ext cx="2039517" cy="646331"/>
          </a:xfrm>
          <a:prstGeom prst="rect">
            <a:avLst/>
          </a:prstGeom>
          <a:noFill/>
        </p:spPr>
        <p:txBody>
          <a:bodyPr wrap="square" rtlCol="0">
            <a:spAutoFit/>
          </a:bodyPr>
          <a:lstStyle/>
          <a:p>
            <a:r>
              <a:rPr lang="en-US" dirty="0">
                <a:solidFill>
                  <a:schemeClr val="tx1"/>
                </a:solidFill>
              </a:rPr>
              <a:t>Smith et al </a:t>
            </a:r>
            <a:r>
              <a:rPr lang="en-US" i="1" dirty="0">
                <a:solidFill>
                  <a:schemeClr val="tx1"/>
                </a:solidFill>
              </a:rPr>
              <a:t>Science</a:t>
            </a:r>
            <a:r>
              <a:rPr lang="en-US" dirty="0">
                <a:solidFill>
                  <a:schemeClr val="tx1"/>
                </a:solidFill>
              </a:rPr>
              <a:t> </a:t>
            </a:r>
          </a:p>
          <a:p>
            <a:r>
              <a:rPr lang="en-US" b="1" dirty="0">
                <a:solidFill>
                  <a:schemeClr val="tx1"/>
                </a:solidFill>
              </a:rPr>
              <a:t>305</a:t>
            </a:r>
            <a:r>
              <a:rPr lang="en-US" dirty="0">
                <a:solidFill>
                  <a:schemeClr val="tx1"/>
                </a:solidFill>
              </a:rPr>
              <a:t>, 371-376, 2004</a:t>
            </a:r>
            <a:endParaRPr lang="en-DE" dirty="0"/>
          </a:p>
        </p:txBody>
      </p:sp>
    </p:spTree>
    <p:extLst>
      <p:ext uri="{BB962C8B-B14F-4D97-AF65-F5344CB8AC3E}">
        <p14:creationId xmlns:p14="http://schemas.microsoft.com/office/powerpoint/2010/main" val="2486941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0" name="Picture 16" descr="HKEN_FWREV.eps">
            <a:extLst>
              <a:ext uri="{FF2B5EF4-FFF2-40B4-BE49-F238E27FC236}">
                <a16:creationId xmlns:a16="http://schemas.microsoft.com/office/drawing/2014/main" id="{C750E567-A86B-AE57-0886-EF2C4B87B2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1360488"/>
            <a:ext cx="776128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1" name="TextBox 332">
            <a:extLst>
              <a:ext uri="{FF2B5EF4-FFF2-40B4-BE49-F238E27FC236}">
                <a16:creationId xmlns:a16="http://schemas.microsoft.com/office/drawing/2014/main" id="{3434A512-4DC8-D0CA-9C7C-1D6011A1C10D}"/>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cxnSp>
        <p:nvCxnSpPr>
          <p:cNvPr id="406532" name="Straight Arrow Connector 19">
            <a:extLst>
              <a:ext uri="{FF2B5EF4-FFF2-40B4-BE49-F238E27FC236}">
                <a16:creationId xmlns:a16="http://schemas.microsoft.com/office/drawing/2014/main" id="{A418FA52-0D58-3A34-E139-83D3BC82D6AE}"/>
              </a:ext>
            </a:extLst>
          </p:cNvPr>
          <p:cNvCxnSpPr>
            <a:cxnSpLocks noChangeShapeType="1"/>
          </p:cNvCxnSpPr>
          <p:nvPr/>
        </p:nvCxnSpPr>
        <p:spPr bwMode="auto">
          <a:xfrm rot="10800000" flipV="1">
            <a:off x="3609976" y="2209800"/>
            <a:ext cx="4371975" cy="22860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06533" name="Straight Arrow Connector 20">
            <a:extLst>
              <a:ext uri="{FF2B5EF4-FFF2-40B4-BE49-F238E27FC236}">
                <a16:creationId xmlns:a16="http://schemas.microsoft.com/office/drawing/2014/main" id="{7FFA28C0-2590-A6E6-B3C7-C8432A4733F9}"/>
              </a:ext>
            </a:extLst>
          </p:cNvPr>
          <p:cNvCxnSpPr>
            <a:cxnSpLocks noChangeShapeType="1"/>
          </p:cNvCxnSpPr>
          <p:nvPr/>
        </p:nvCxnSpPr>
        <p:spPr bwMode="auto">
          <a:xfrm flipV="1">
            <a:off x="3759201" y="3387725"/>
            <a:ext cx="4200525" cy="1371600"/>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406534" name="Rectangle 2">
            <a:extLst>
              <a:ext uri="{FF2B5EF4-FFF2-40B4-BE49-F238E27FC236}">
                <a16:creationId xmlns:a16="http://schemas.microsoft.com/office/drawing/2014/main" id="{89D9B0AA-3C23-91D4-0587-4441F6281957}"/>
              </a:ext>
            </a:extLst>
          </p:cNvPr>
          <p:cNvSpPr>
            <a:spLocks noGrp="1" noChangeArrowheads="1"/>
          </p:cNvSpPr>
          <p:nvPr>
            <p:ph type="ctrTitle"/>
          </p:nvPr>
        </p:nvSpPr>
        <p:spPr>
          <a:xfrm>
            <a:off x="3276600" y="265831"/>
            <a:ext cx="5943600" cy="424732"/>
          </a:xfrm>
        </p:spPr>
        <p:txBody>
          <a:bodyPr>
            <a:spAutoFit/>
          </a:bodyPr>
          <a:lstStyle/>
          <a:p>
            <a:r>
              <a:rPr lang="en-US" altLang="en-US" sz="2400" dirty="0">
                <a:latin typeface="Arial" panose="020B0604020202020204" pitchFamily="34" charset="0"/>
                <a:ea typeface="ＭＳ Ｐゴシック" panose="020B0600070205080204" pitchFamily="34" charset="-128"/>
              </a:rPr>
              <a:t>A(H3)   HK/68 to England/72</a:t>
            </a:r>
          </a:p>
        </p:txBody>
      </p:sp>
      <p:sp>
        <p:nvSpPr>
          <p:cNvPr id="406535" name="Text Box 4">
            <a:extLst>
              <a:ext uri="{FF2B5EF4-FFF2-40B4-BE49-F238E27FC236}">
                <a16:creationId xmlns:a16="http://schemas.microsoft.com/office/drawing/2014/main" id="{79498877-99AF-7E37-3E12-523915167401}"/>
              </a:ext>
            </a:extLst>
          </p:cNvPr>
          <p:cNvSpPr txBox="1">
            <a:spLocks noChangeArrowheads="1"/>
          </p:cNvSpPr>
          <p:nvPr/>
        </p:nvSpPr>
        <p:spPr bwMode="auto">
          <a:xfrm>
            <a:off x="11147425" y="1965325"/>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FFFFFF"/>
              </a:solidFill>
              <a:latin typeface="Arial" panose="020B0604020202020204" pitchFamily="34" charset="0"/>
            </a:endParaRPr>
          </a:p>
        </p:txBody>
      </p:sp>
      <p:sp>
        <p:nvSpPr>
          <p:cNvPr id="406536" name="TextBox 332">
            <a:extLst>
              <a:ext uri="{FF2B5EF4-FFF2-40B4-BE49-F238E27FC236}">
                <a16:creationId xmlns:a16="http://schemas.microsoft.com/office/drawing/2014/main" id="{10B11F37-A396-2F79-9CCA-9F3646C24916}"/>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7" name="TextBox 332">
            <a:extLst>
              <a:ext uri="{FF2B5EF4-FFF2-40B4-BE49-F238E27FC236}">
                <a16:creationId xmlns:a16="http://schemas.microsoft.com/office/drawing/2014/main" id="{66B17441-2C7F-2FDA-2C54-0A42E6FEF27F}"/>
              </a:ext>
            </a:extLst>
          </p:cNvPr>
          <p:cNvSpPr txBox="1">
            <a:spLocks noChangeArrowheads="1"/>
          </p:cNvSpPr>
          <p:nvPr/>
        </p:nvSpPr>
        <p:spPr bwMode="auto">
          <a:xfrm>
            <a:off x="2124075" y="4872039"/>
            <a:ext cx="698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solidFill>
                  <a:srgbClr val="FFFFFF"/>
                </a:solidFill>
                <a:latin typeface="Arial" panose="020B0604020202020204" pitchFamily="34" charset="0"/>
              </a:rPr>
              <a:t>EN72</a:t>
            </a:r>
          </a:p>
        </p:txBody>
      </p:sp>
      <p:sp>
        <p:nvSpPr>
          <p:cNvPr id="406538" name="TextBox 331">
            <a:extLst>
              <a:ext uri="{FF2B5EF4-FFF2-40B4-BE49-F238E27FC236}">
                <a16:creationId xmlns:a16="http://schemas.microsoft.com/office/drawing/2014/main" id="{9DD9C228-AFCA-B481-9557-5AEE6D93B5DD}"/>
              </a:ext>
            </a:extLst>
          </p:cNvPr>
          <p:cNvSpPr txBox="1">
            <a:spLocks noChangeArrowheads="1"/>
          </p:cNvSpPr>
          <p:nvPr/>
        </p:nvSpPr>
        <p:spPr bwMode="auto">
          <a:xfrm>
            <a:off x="8770938" y="1371601"/>
            <a:ext cx="1211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1968</a:t>
            </a:r>
          </a:p>
        </p:txBody>
      </p:sp>
      <p:sp>
        <p:nvSpPr>
          <p:cNvPr id="406539" name="TextBox 331">
            <a:extLst>
              <a:ext uri="{FF2B5EF4-FFF2-40B4-BE49-F238E27FC236}">
                <a16:creationId xmlns:a16="http://schemas.microsoft.com/office/drawing/2014/main" id="{3E200C5C-9A58-3047-E4D8-A15119737D56}"/>
              </a:ext>
            </a:extLst>
          </p:cNvPr>
          <p:cNvSpPr txBox="1">
            <a:spLocks noChangeArrowheads="1"/>
          </p:cNvSpPr>
          <p:nvPr/>
        </p:nvSpPr>
        <p:spPr bwMode="auto">
          <a:xfrm>
            <a:off x="2133601" y="4840288"/>
            <a:ext cx="12112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a:solidFill>
                  <a:srgbClr val="404040"/>
                </a:solidFill>
                <a:latin typeface="Arial" panose="020B0604020202020204" pitchFamily="34" charset="0"/>
              </a:rPr>
              <a:t>1972</a:t>
            </a:r>
          </a:p>
        </p:txBody>
      </p: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Introduction to antigenic cartography</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821179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598-8F52-8007-733C-199DE245AED9}"/>
              </a:ext>
            </a:extLst>
          </p:cNvPr>
          <p:cNvSpPr>
            <a:spLocks noGrp="1"/>
          </p:cNvSpPr>
          <p:nvPr>
            <p:ph type="title"/>
          </p:nvPr>
        </p:nvSpPr>
        <p:spPr>
          <a:xfrm>
            <a:off x="91156" y="-187768"/>
            <a:ext cx="10515600" cy="1325563"/>
          </a:xfrm>
        </p:spPr>
        <p:txBody>
          <a:bodyPr/>
          <a:lstStyle/>
          <a:p>
            <a:r>
              <a:rPr lang="en-DE" dirty="0"/>
              <a:t>Genetic basis of antigenic change</a:t>
            </a:r>
          </a:p>
        </p:txBody>
      </p:sp>
      <p:grpSp>
        <p:nvGrpSpPr>
          <p:cNvPr id="4" name="Group 401">
            <a:extLst>
              <a:ext uri="{FF2B5EF4-FFF2-40B4-BE49-F238E27FC236}">
                <a16:creationId xmlns:a16="http://schemas.microsoft.com/office/drawing/2014/main" id="{E5D42BC5-7CF9-EF7F-A910-0786310EA797}"/>
              </a:ext>
            </a:extLst>
          </p:cNvPr>
          <p:cNvGrpSpPr>
            <a:grpSpLocks/>
          </p:cNvGrpSpPr>
          <p:nvPr/>
        </p:nvGrpSpPr>
        <p:grpSpPr bwMode="auto">
          <a:xfrm>
            <a:off x="4401551" y="854242"/>
            <a:ext cx="5789195" cy="5919537"/>
            <a:chOff x="1680100" y="687600"/>
            <a:chExt cx="5724000" cy="5790687"/>
          </a:xfrm>
        </p:grpSpPr>
        <p:pic>
          <p:nvPicPr>
            <p:cNvPr id="5" name="Picture 402" descr="science_table.eps">
              <a:extLst>
                <a:ext uri="{FF2B5EF4-FFF2-40B4-BE49-F238E27FC236}">
                  <a16:creationId xmlns:a16="http://schemas.microsoft.com/office/drawing/2014/main" id="{499A8F2A-7F59-0DDF-E318-9DCBA04FA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0211" y="687600"/>
              <a:ext cx="5723777" cy="57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3">
              <a:extLst>
                <a:ext uri="{FF2B5EF4-FFF2-40B4-BE49-F238E27FC236}">
                  <a16:creationId xmlns:a16="http://schemas.microsoft.com/office/drawing/2014/main" id="{E1E5A6BC-FFEE-8EEE-C42B-084E13629A63}"/>
                </a:ext>
              </a:extLst>
            </p:cNvPr>
            <p:cNvSpPr>
              <a:spLocks noChangeArrowheads="1"/>
            </p:cNvSpPr>
            <p:nvPr/>
          </p:nvSpPr>
          <p:spPr bwMode="auto">
            <a:xfrm>
              <a:off x="1680100" y="1513120"/>
              <a:ext cx="5724000" cy="381000"/>
            </a:xfrm>
            <a:prstGeom prst="rect">
              <a:avLst/>
            </a:prstGeom>
            <a:solidFill>
              <a:srgbClr val="B016EE">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7" name="Rectangle 84">
              <a:extLst>
                <a:ext uri="{FF2B5EF4-FFF2-40B4-BE49-F238E27FC236}">
                  <a16:creationId xmlns:a16="http://schemas.microsoft.com/office/drawing/2014/main" id="{EA4E4295-F653-54D2-5348-E94D81B35D6C}"/>
                </a:ext>
              </a:extLst>
            </p:cNvPr>
            <p:cNvSpPr>
              <a:spLocks noChangeArrowheads="1"/>
            </p:cNvSpPr>
            <p:nvPr/>
          </p:nvSpPr>
          <p:spPr bwMode="auto">
            <a:xfrm>
              <a:off x="1680100" y="1894120"/>
              <a:ext cx="5724000" cy="883920"/>
            </a:xfrm>
            <a:prstGeom prst="rect">
              <a:avLst/>
            </a:prstGeom>
            <a:solidFill>
              <a:schemeClr val="tx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8" name="Rectangle 85">
              <a:extLst>
                <a:ext uri="{FF2B5EF4-FFF2-40B4-BE49-F238E27FC236}">
                  <a16:creationId xmlns:a16="http://schemas.microsoft.com/office/drawing/2014/main" id="{60E7B5D8-2FDE-BA56-B350-E3F7DB84398F}"/>
                </a:ext>
              </a:extLst>
            </p:cNvPr>
            <p:cNvSpPr>
              <a:spLocks noChangeArrowheads="1"/>
            </p:cNvSpPr>
            <p:nvPr/>
          </p:nvSpPr>
          <p:spPr bwMode="auto">
            <a:xfrm>
              <a:off x="1680100" y="2778041"/>
              <a:ext cx="5724000" cy="6858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9" name="Rectangle 86">
              <a:extLst>
                <a:ext uri="{FF2B5EF4-FFF2-40B4-BE49-F238E27FC236}">
                  <a16:creationId xmlns:a16="http://schemas.microsoft.com/office/drawing/2014/main" id="{91E225CF-C054-86E3-9535-2C5260BF3DAA}"/>
                </a:ext>
              </a:extLst>
            </p:cNvPr>
            <p:cNvSpPr>
              <a:spLocks noChangeArrowheads="1"/>
            </p:cNvSpPr>
            <p:nvPr/>
          </p:nvSpPr>
          <p:spPr bwMode="auto">
            <a:xfrm>
              <a:off x="1680100" y="3463840"/>
              <a:ext cx="5724000" cy="727160"/>
            </a:xfrm>
            <a:prstGeom prst="rect">
              <a:avLst/>
            </a:prstGeom>
            <a:solidFill>
              <a:srgbClr val="99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0" name="Rectangle 87">
              <a:extLst>
                <a:ext uri="{FF2B5EF4-FFF2-40B4-BE49-F238E27FC236}">
                  <a16:creationId xmlns:a16="http://schemas.microsoft.com/office/drawing/2014/main" id="{E2C2EFF4-7038-9FEB-CCA8-B49C7AE768E1}"/>
                </a:ext>
              </a:extLst>
            </p:cNvPr>
            <p:cNvSpPr>
              <a:spLocks noChangeArrowheads="1"/>
            </p:cNvSpPr>
            <p:nvPr/>
          </p:nvSpPr>
          <p:spPr bwMode="auto">
            <a:xfrm>
              <a:off x="1680100" y="4191000"/>
              <a:ext cx="5724000" cy="504000"/>
            </a:xfrm>
            <a:prstGeom prst="rect">
              <a:avLst/>
            </a:prstGeom>
            <a:solidFill>
              <a:schemeClr va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1" name="Rectangle 88">
              <a:extLst>
                <a:ext uri="{FF2B5EF4-FFF2-40B4-BE49-F238E27FC236}">
                  <a16:creationId xmlns:a16="http://schemas.microsoft.com/office/drawing/2014/main" id="{03B06FFF-AC85-4417-CD79-D6D9A2CA8AB8}"/>
                </a:ext>
              </a:extLst>
            </p:cNvPr>
            <p:cNvSpPr>
              <a:spLocks noChangeArrowheads="1"/>
            </p:cNvSpPr>
            <p:nvPr/>
          </p:nvSpPr>
          <p:spPr bwMode="auto">
            <a:xfrm>
              <a:off x="1680100" y="4692650"/>
              <a:ext cx="5724000" cy="177800"/>
            </a:xfrm>
            <a:prstGeom prst="rect">
              <a:avLst/>
            </a:prstGeom>
            <a:solidFill>
              <a:srgbClr val="2545E7">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2" name="Rectangle 89">
              <a:extLst>
                <a:ext uri="{FF2B5EF4-FFF2-40B4-BE49-F238E27FC236}">
                  <a16:creationId xmlns:a16="http://schemas.microsoft.com/office/drawing/2014/main" id="{537B3520-083D-EDC7-35F0-6382F2833297}"/>
                </a:ext>
              </a:extLst>
            </p:cNvPr>
            <p:cNvSpPr>
              <a:spLocks noChangeArrowheads="1"/>
            </p:cNvSpPr>
            <p:nvPr/>
          </p:nvSpPr>
          <p:spPr bwMode="auto">
            <a:xfrm>
              <a:off x="1680100" y="4870450"/>
              <a:ext cx="5724000" cy="503555"/>
            </a:xfrm>
            <a:prstGeom prst="rect">
              <a:avLst/>
            </a:prstGeom>
            <a:solidFill>
              <a:schemeClr val="folHlink">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3" name="Rectangle 90">
              <a:extLst>
                <a:ext uri="{FF2B5EF4-FFF2-40B4-BE49-F238E27FC236}">
                  <a16:creationId xmlns:a16="http://schemas.microsoft.com/office/drawing/2014/main" id="{361699BB-7BE8-1F18-E0E7-24D01353E782}"/>
                </a:ext>
              </a:extLst>
            </p:cNvPr>
            <p:cNvSpPr>
              <a:spLocks noChangeArrowheads="1"/>
            </p:cNvSpPr>
            <p:nvPr/>
          </p:nvSpPr>
          <p:spPr bwMode="auto">
            <a:xfrm>
              <a:off x="1680100" y="5372100"/>
              <a:ext cx="5724000" cy="198000"/>
            </a:xfrm>
            <a:prstGeom prst="rect">
              <a:avLst/>
            </a:prstGeom>
            <a:solidFill>
              <a:srgbClr val="FF66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4" name="Rectangle 91">
              <a:extLst>
                <a:ext uri="{FF2B5EF4-FFF2-40B4-BE49-F238E27FC236}">
                  <a16:creationId xmlns:a16="http://schemas.microsoft.com/office/drawing/2014/main" id="{8B0390E3-D8DB-3CB8-C77F-8B7902CF9EE1}"/>
                </a:ext>
              </a:extLst>
            </p:cNvPr>
            <p:cNvSpPr>
              <a:spLocks noChangeArrowheads="1"/>
            </p:cNvSpPr>
            <p:nvPr/>
          </p:nvSpPr>
          <p:spPr bwMode="auto">
            <a:xfrm>
              <a:off x="1680100" y="5562600"/>
              <a:ext cx="5724000" cy="533400"/>
            </a:xfrm>
            <a:prstGeom prst="rect">
              <a:avLst/>
            </a:prstGeom>
            <a:solidFill>
              <a:srgbClr val="00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15" name="Rectangle 92">
              <a:extLst>
                <a:ext uri="{FF2B5EF4-FFF2-40B4-BE49-F238E27FC236}">
                  <a16:creationId xmlns:a16="http://schemas.microsoft.com/office/drawing/2014/main" id="{C5D1387C-4743-CFFE-D58C-3CAD59AA5E14}"/>
                </a:ext>
              </a:extLst>
            </p:cNvPr>
            <p:cNvSpPr>
              <a:spLocks noChangeArrowheads="1"/>
            </p:cNvSpPr>
            <p:nvPr/>
          </p:nvSpPr>
          <p:spPr bwMode="auto">
            <a:xfrm>
              <a:off x="1680100" y="6096000"/>
              <a:ext cx="5724000" cy="360000"/>
            </a:xfrm>
            <a:prstGeom prst="rect">
              <a:avLst/>
            </a:prstGeom>
            <a:solidFill>
              <a:srgbClr val="00CCFF">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aphicFrame>
        <p:nvGraphicFramePr>
          <p:cNvPr id="16" name="Object 2">
            <a:extLst>
              <a:ext uri="{FF2B5EF4-FFF2-40B4-BE49-F238E27FC236}">
                <a16:creationId xmlns:a16="http://schemas.microsoft.com/office/drawing/2014/main" id="{83BC3193-F727-68AF-00B7-6395CA1D9189}"/>
              </a:ext>
            </a:extLst>
          </p:cNvPr>
          <p:cNvGraphicFramePr>
            <a:graphicFrameLocks noChangeAspect="1"/>
          </p:cNvGraphicFramePr>
          <p:nvPr/>
        </p:nvGraphicFramePr>
        <p:xfrm>
          <a:off x="1212264" y="841261"/>
          <a:ext cx="2714743" cy="5932518"/>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16" name="Object 2">
                        <a:extLst>
                          <a:ext uri="{FF2B5EF4-FFF2-40B4-BE49-F238E27FC236}">
                            <a16:creationId xmlns:a16="http://schemas.microsoft.com/office/drawing/2014/main" id="{83BC3193-F727-68AF-00B7-6395CA1D9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264" y="841261"/>
                        <a:ext cx="2714743" cy="5932518"/>
                      </a:xfrm>
                      <a:prstGeom prst="rect">
                        <a:avLst/>
                      </a:prstGeom>
                      <a:noFill/>
                      <a:ln>
                        <a:noFill/>
                      </a:ln>
                    </p:spPr>
                  </p:pic>
                </p:oleObj>
              </mc:Fallback>
            </mc:AlternateContent>
          </a:graphicData>
        </a:graphic>
      </p:graphicFrame>
      <p:sp>
        <p:nvSpPr>
          <p:cNvPr id="17" name="TextBox 16">
            <a:extLst>
              <a:ext uri="{FF2B5EF4-FFF2-40B4-BE49-F238E27FC236}">
                <a16:creationId xmlns:a16="http://schemas.microsoft.com/office/drawing/2014/main" id="{72037B54-A59A-9EFE-3BBF-E8FBC9E98D63}"/>
              </a:ext>
            </a:extLst>
          </p:cNvPr>
          <p:cNvSpPr txBox="1"/>
          <p:nvPr/>
        </p:nvSpPr>
        <p:spPr>
          <a:xfrm>
            <a:off x="10152483" y="5321528"/>
            <a:ext cx="2039517" cy="646331"/>
          </a:xfrm>
          <a:prstGeom prst="rect">
            <a:avLst/>
          </a:prstGeom>
          <a:noFill/>
        </p:spPr>
        <p:txBody>
          <a:bodyPr wrap="square" rtlCol="0">
            <a:spAutoFit/>
          </a:bodyPr>
          <a:lstStyle/>
          <a:p>
            <a:r>
              <a:rPr lang="en-US" dirty="0">
                <a:solidFill>
                  <a:schemeClr val="tx1"/>
                </a:solidFill>
              </a:rPr>
              <a:t>Smith </a:t>
            </a:r>
            <a:r>
              <a:rPr lang="en-US" i="1" dirty="0">
                <a:solidFill>
                  <a:schemeClr val="tx1"/>
                </a:solidFill>
              </a:rPr>
              <a:t>et al, </a:t>
            </a:r>
            <a:r>
              <a:rPr lang="en-US" b="1" dirty="0">
                <a:solidFill>
                  <a:schemeClr val="tx1"/>
                </a:solidFill>
              </a:rPr>
              <a:t>Science</a:t>
            </a:r>
            <a:r>
              <a:rPr lang="en-US" dirty="0">
                <a:solidFill>
                  <a:schemeClr val="tx1"/>
                </a:solidFill>
              </a:rPr>
              <a:t>, 2004</a:t>
            </a:r>
            <a:endParaRPr lang="en-DE" dirty="0"/>
          </a:p>
        </p:txBody>
      </p:sp>
      <p:grpSp>
        <p:nvGrpSpPr>
          <p:cNvPr id="29" name="Group 428">
            <a:extLst>
              <a:ext uri="{FF2B5EF4-FFF2-40B4-BE49-F238E27FC236}">
                <a16:creationId xmlns:a16="http://schemas.microsoft.com/office/drawing/2014/main" id="{7EF3C617-3AE7-6C78-C2BF-6900D4BB712D}"/>
              </a:ext>
            </a:extLst>
          </p:cNvPr>
          <p:cNvGrpSpPr>
            <a:grpSpLocks/>
          </p:cNvGrpSpPr>
          <p:nvPr/>
        </p:nvGrpSpPr>
        <p:grpSpPr bwMode="auto">
          <a:xfrm>
            <a:off x="5515068" y="1782356"/>
            <a:ext cx="4675564" cy="4883140"/>
            <a:chOff x="2813050" y="1562100"/>
            <a:chExt cx="4678590" cy="4869180"/>
          </a:xfrm>
        </p:grpSpPr>
        <p:sp>
          <p:nvSpPr>
            <p:cNvPr id="30" name="Multiply 29">
              <a:extLst>
                <a:ext uri="{FF2B5EF4-FFF2-40B4-BE49-F238E27FC236}">
                  <a16:creationId xmlns:a16="http://schemas.microsoft.com/office/drawing/2014/main" id="{BCF1DE23-1BA0-CB5D-6133-01B57EEC5549}"/>
                </a:ext>
              </a:extLst>
            </p:cNvPr>
            <p:cNvSpPr/>
            <p:nvPr/>
          </p:nvSpPr>
          <p:spPr bwMode="auto">
            <a:xfrm>
              <a:off x="2813050"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1" name="Multiply 30">
              <a:extLst>
                <a:ext uri="{FF2B5EF4-FFF2-40B4-BE49-F238E27FC236}">
                  <a16:creationId xmlns:a16="http://schemas.microsoft.com/office/drawing/2014/main" id="{C3B1A610-E25F-715B-43E4-11B8B3B39E70}"/>
                </a:ext>
              </a:extLst>
            </p:cNvPr>
            <p:cNvSpPr/>
            <p:nvPr/>
          </p:nvSpPr>
          <p:spPr bwMode="auto">
            <a:xfrm>
              <a:off x="2813050" y="208918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2" name="Multiply 31">
              <a:extLst>
                <a:ext uri="{FF2B5EF4-FFF2-40B4-BE49-F238E27FC236}">
                  <a16:creationId xmlns:a16="http://schemas.microsoft.com/office/drawing/2014/main" id="{F862F6FE-98CB-47F2-2319-127DBA921A43}"/>
                </a:ext>
              </a:extLst>
            </p:cNvPr>
            <p:cNvSpPr/>
            <p:nvPr/>
          </p:nvSpPr>
          <p:spPr bwMode="auto">
            <a:xfrm>
              <a:off x="2813050"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3" name="Multiply 32">
              <a:extLst>
                <a:ext uri="{FF2B5EF4-FFF2-40B4-BE49-F238E27FC236}">
                  <a16:creationId xmlns:a16="http://schemas.microsoft.com/office/drawing/2014/main" id="{1419A886-5131-54D1-6749-BD67C81534CE}"/>
                </a:ext>
              </a:extLst>
            </p:cNvPr>
            <p:cNvSpPr/>
            <p:nvPr/>
          </p:nvSpPr>
          <p:spPr bwMode="auto">
            <a:xfrm>
              <a:off x="2813050" y="173991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4" name="Multiply 33">
              <a:extLst>
                <a:ext uri="{FF2B5EF4-FFF2-40B4-BE49-F238E27FC236}">
                  <a16:creationId xmlns:a16="http://schemas.microsoft.com/office/drawing/2014/main" id="{1D4684B2-E3EE-C70E-F1CD-61FBBF11DC4C}"/>
                </a:ext>
              </a:extLst>
            </p:cNvPr>
            <p:cNvSpPr/>
            <p:nvPr/>
          </p:nvSpPr>
          <p:spPr bwMode="auto">
            <a:xfrm>
              <a:off x="2813050"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dirty="0">
                <a:solidFill>
                  <a:srgbClr val="000000"/>
                </a:solidFill>
                <a:latin typeface="Gill Sans" charset="0"/>
                <a:ea typeface="ヒラギノ角ゴ Pro W3" charset="0"/>
                <a:cs typeface="ヒラギノ角ゴ Pro W3" charset="0"/>
                <a:sym typeface="Gill Sans" charset="0"/>
              </a:endParaRPr>
            </a:p>
          </p:txBody>
        </p:sp>
        <p:sp>
          <p:nvSpPr>
            <p:cNvPr id="35" name="Multiply 34">
              <a:extLst>
                <a:ext uri="{FF2B5EF4-FFF2-40B4-BE49-F238E27FC236}">
                  <a16:creationId xmlns:a16="http://schemas.microsoft.com/office/drawing/2014/main" id="{0815FE26-A2E1-97FC-7028-2C9AC7BB57D9}"/>
                </a:ext>
              </a:extLst>
            </p:cNvPr>
            <p:cNvSpPr/>
            <p:nvPr/>
          </p:nvSpPr>
          <p:spPr bwMode="auto">
            <a:xfrm>
              <a:off x="2813050" y="400065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6" name="Multiply 35">
              <a:extLst>
                <a:ext uri="{FF2B5EF4-FFF2-40B4-BE49-F238E27FC236}">
                  <a16:creationId xmlns:a16="http://schemas.microsoft.com/office/drawing/2014/main" id="{CA9EC40D-6C0B-5FF4-ABE8-10CE940CD132}"/>
                </a:ext>
              </a:extLst>
            </p:cNvPr>
            <p:cNvSpPr/>
            <p:nvPr/>
          </p:nvSpPr>
          <p:spPr bwMode="auto">
            <a:xfrm>
              <a:off x="2813050" y="382284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7" name="Multiply 36">
              <a:extLst>
                <a:ext uri="{FF2B5EF4-FFF2-40B4-BE49-F238E27FC236}">
                  <a16:creationId xmlns:a16="http://schemas.microsoft.com/office/drawing/2014/main" id="{DF7CFC85-65FE-83E2-4FFF-00DB8F2B3C55}"/>
                </a:ext>
              </a:extLst>
            </p:cNvPr>
            <p:cNvSpPr/>
            <p:nvPr/>
          </p:nvSpPr>
          <p:spPr bwMode="auto">
            <a:xfrm>
              <a:off x="2813050" y="3651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8" name="Multiply 37">
              <a:extLst>
                <a:ext uri="{FF2B5EF4-FFF2-40B4-BE49-F238E27FC236}">
                  <a16:creationId xmlns:a16="http://schemas.microsoft.com/office/drawing/2014/main" id="{4E2C219A-F317-BEC9-E465-56C11B2E0D06}"/>
                </a:ext>
              </a:extLst>
            </p:cNvPr>
            <p:cNvSpPr/>
            <p:nvPr/>
          </p:nvSpPr>
          <p:spPr bwMode="auto">
            <a:xfrm>
              <a:off x="2813050"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39" name="Multiply 38">
              <a:extLst>
                <a:ext uri="{FF2B5EF4-FFF2-40B4-BE49-F238E27FC236}">
                  <a16:creationId xmlns:a16="http://schemas.microsoft.com/office/drawing/2014/main" id="{FA5D049B-8425-6A5C-0A25-5A3266EC1CD4}"/>
                </a:ext>
              </a:extLst>
            </p:cNvPr>
            <p:cNvSpPr/>
            <p:nvPr/>
          </p:nvSpPr>
          <p:spPr bwMode="auto">
            <a:xfrm>
              <a:off x="3632791" y="1911373"/>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0" name="Multiply 39">
              <a:extLst>
                <a:ext uri="{FF2B5EF4-FFF2-40B4-BE49-F238E27FC236}">
                  <a16:creationId xmlns:a16="http://schemas.microsoft.com/office/drawing/2014/main" id="{0C0B4F81-4C27-C1FF-B290-E01D8E1A89B0}"/>
                </a:ext>
              </a:extLst>
            </p:cNvPr>
            <p:cNvSpPr/>
            <p:nvPr/>
          </p:nvSpPr>
          <p:spPr bwMode="auto">
            <a:xfrm>
              <a:off x="3632791" y="1739912"/>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1" name="Multiply 40">
              <a:extLst>
                <a:ext uri="{FF2B5EF4-FFF2-40B4-BE49-F238E27FC236}">
                  <a16:creationId xmlns:a16="http://schemas.microsoft.com/office/drawing/2014/main" id="{CAAC3800-6D19-083D-869F-4AD0858298DE}"/>
                </a:ext>
              </a:extLst>
            </p:cNvPr>
            <p:cNvSpPr/>
            <p:nvPr/>
          </p:nvSpPr>
          <p:spPr bwMode="auto">
            <a:xfrm>
              <a:off x="4431369"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2" name="Multiply 41">
              <a:extLst>
                <a:ext uri="{FF2B5EF4-FFF2-40B4-BE49-F238E27FC236}">
                  <a16:creationId xmlns:a16="http://schemas.microsoft.com/office/drawing/2014/main" id="{51504E3E-0BF0-1271-F897-8468A924114D}"/>
                </a:ext>
              </a:extLst>
            </p:cNvPr>
            <p:cNvSpPr/>
            <p:nvPr/>
          </p:nvSpPr>
          <p:spPr bwMode="auto">
            <a:xfrm>
              <a:off x="4431369" y="191137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3" name="Multiply 42">
              <a:extLst>
                <a:ext uri="{FF2B5EF4-FFF2-40B4-BE49-F238E27FC236}">
                  <a16:creationId xmlns:a16="http://schemas.microsoft.com/office/drawing/2014/main" id="{0CF6BF89-DC75-4F6D-555E-ECD27430CEC0}"/>
                </a:ext>
              </a:extLst>
            </p:cNvPr>
            <p:cNvSpPr/>
            <p:nvPr/>
          </p:nvSpPr>
          <p:spPr bwMode="auto">
            <a:xfrm>
              <a:off x="5228534" y="2254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4" name="Multiply 43">
              <a:extLst>
                <a:ext uri="{FF2B5EF4-FFF2-40B4-BE49-F238E27FC236}">
                  <a16:creationId xmlns:a16="http://schemas.microsoft.com/office/drawing/2014/main" id="{69CD1FA6-9927-FBF1-7288-C9E3B438D7F6}"/>
                </a:ext>
              </a:extLst>
            </p:cNvPr>
            <p:cNvSpPr/>
            <p:nvPr/>
          </p:nvSpPr>
          <p:spPr bwMode="auto">
            <a:xfrm>
              <a:off x="5228534" y="208283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5" name="Multiply 44">
              <a:extLst>
                <a:ext uri="{FF2B5EF4-FFF2-40B4-BE49-F238E27FC236}">
                  <a16:creationId xmlns:a16="http://schemas.microsoft.com/office/drawing/2014/main" id="{548172E2-5D27-BD9C-DABE-8587408189D7}"/>
                </a:ext>
              </a:extLst>
            </p:cNvPr>
            <p:cNvSpPr/>
            <p:nvPr/>
          </p:nvSpPr>
          <p:spPr bwMode="auto">
            <a:xfrm>
              <a:off x="5228534" y="260991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6" name="Multiply 45">
              <a:extLst>
                <a:ext uri="{FF2B5EF4-FFF2-40B4-BE49-F238E27FC236}">
                  <a16:creationId xmlns:a16="http://schemas.microsoft.com/office/drawing/2014/main" id="{7B01C979-EF82-9977-7DAA-59F7EABC2651}"/>
                </a:ext>
              </a:extLst>
            </p:cNvPr>
            <p:cNvSpPr/>
            <p:nvPr/>
          </p:nvSpPr>
          <p:spPr bwMode="auto">
            <a:xfrm>
              <a:off x="5228534" y="2438457"/>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7" name="Multiply 46">
              <a:extLst>
                <a:ext uri="{FF2B5EF4-FFF2-40B4-BE49-F238E27FC236}">
                  <a16:creationId xmlns:a16="http://schemas.microsoft.com/office/drawing/2014/main" id="{759C95B0-8165-E46A-2E22-15F6309E4021}"/>
                </a:ext>
              </a:extLst>
            </p:cNvPr>
            <p:cNvSpPr/>
            <p:nvPr/>
          </p:nvSpPr>
          <p:spPr bwMode="auto">
            <a:xfrm>
              <a:off x="5228534"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8" name="Multiply 47">
              <a:extLst>
                <a:ext uri="{FF2B5EF4-FFF2-40B4-BE49-F238E27FC236}">
                  <a16:creationId xmlns:a16="http://schemas.microsoft.com/office/drawing/2014/main" id="{06CA9E0B-7BA2-3C8C-AA3E-435303066610}"/>
                </a:ext>
              </a:extLst>
            </p:cNvPr>
            <p:cNvSpPr/>
            <p:nvPr/>
          </p:nvSpPr>
          <p:spPr bwMode="auto">
            <a:xfrm>
              <a:off x="5228534" y="278773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49" name="Multiply 48">
              <a:extLst>
                <a:ext uri="{FF2B5EF4-FFF2-40B4-BE49-F238E27FC236}">
                  <a16:creationId xmlns:a16="http://schemas.microsoft.com/office/drawing/2014/main" id="{A8F65421-25FC-CBF8-2579-1EBD0AC73AB0}"/>
                </a:ext>
              </a:extLst>
            </p:cNvPr>
            <p:cNvSpPr/>
            <p:nvPr/>
          </p:nvSpPr>
          <p:spPr bwMode="auto">
            <a:xfrm>
              <a:off x="5228534" y="331481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0" name="Multiply 49">
              <a:extLst>
                <a:ext uri="{FF2B5EF4-FFF2-40B4-BE49-F238E27FC236}">
                  <a16:creationId xmlns:a16="http://schemas.microsoft.com/office/drawing/2014/main" id="{9B75A923-E2A5-DD71-30E0-A6E5EE7F427E}"/>
                </a:ext>
              </a:extLst>
            </p:cNvPr>
            <p:cNvSpPr/>
            <p:nvPr/>
          </p:nvSpPr>
          <p:spPr bwMode="auto">
            <a:xfrm>
              <a:off x="5228534" y="314335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1" name="Multiply 50">
              <a:extLst>
                <a:ext uri="{FF2B5EF4-FFF2-40B4-BE49-F238E27FC236}">
                  <a16:creationId xmlns:a16="http://schemas.microsoft.com/office/drawing/2014/main" id="{925CD6C9-BF75-2922-0CC3-C549030BDCD1}"/>
                </a:ext>
              </a:extLst>
            </p:cNvPr>
            <p:cNvSpPr/>
            <p:nvPr/>
          </p:nvSpPr>
          <p:spPr bwMode="auto">
            <a:xfrm>
              <a:off x="5228534"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2" name="Multiply 51">
              <a:extLst>
                <a:ext uri="{FF2B5EF4-FFF2-40B4-BE49-F238E27FC236}">
                  <a16:creationId xmlns:a16="http://schemas.microsoft.com/office/drawing/2014/main" id="{2DA4A093-2169-6927-C549-F87F7EC26E00}"/>
                </a:ext>
              </a:extLst>
            </p:cNvPr>
            <p:cNvSpPr/>
            <p:nvPr/>
          </p:nvSpPr>
          <p:spPr bwMode="auto">
            <a:xfrm>
              <a:off x="5228534" y="3829198"/>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3" name="Multiply 52">
              <a:extLst>
                <a:ext uri="{FF2B5EF4-FFF2-40B4-BE49-F238E27FC236}">
                  <a16:creationId xmlns:a16="http://schemas.microsoft.com/office/drawing/2014/main" id="{B4400747-0B3A-E979-8A87-1298F1ADF939}"/>
                </a:ext>
              </a:extLst>
            </p:cNvPr>
            <p:cNvSpPr/>
            <p:nvPr/>
          </p:nvSpPr>
          <p:spPr bwMode="auto">
            <a:xfrm>
              <a:off x="5228534"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4" name="Multiply 53">
              <a:extLst>
                <a:ext uri="{FF2B5EF4-FFF2-40B4-BE49-F238E27FC236}">
                  <a16:creationId xmlns:a16="http://schemas.microsoft.com/office/drawing/2014/main" id="{6362FA91-8999-E38F-2AE3-6FEB1A0CA3D3}"/>
                </a:ext>
              </a:extLst>
            </p:cNvPr>
            <p:cNvSpPr/>
            <p:nvPr/>
          </p:nvSpPr>
          <p:spPr bwMode="auto">
            <a:xfrm>
              <a:off x="5991839" y="34735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5" name="Multiply 54">
              <a:extLst>
                <a:ext uri="{FF2B5EF4-FFF2-40B4-BE49-F238E27FC236}">
                  <a16:creationId xmlns:a16="http://schemas.microsoft.com/office/drawing/2014/main" id="{67F5A08E-1F90-9908-6F03-5911FE71CE88}"/>
                </a:ext>
              </a:extLst>
            </p:cNvPr>
            <p:cNvSpPr/>
            <p:nvPr/>
          </p:nvSpPr>
          <p:spPr bwMode="auto">
            <a:xfrm>
              <a:off x="5991839" y="365773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6" name="Multiply 55">
              <a:extLst>
                <a:ext uri="{FF2B5EF4-FFF2-40B4-BE49-F238E27FC236}">
                  <a16:creationId xmlns:a16="http://schemas.microsoft.com/office/drawing/2014/main" id="{CD9FADFD-36C2-375C-85A2-1B861C0E097A}"/>
                </a:ext>
              </a:extLst>
            </p:cNvPr>
            <p:cNvSpPr/>
            <p:nvPr/>
          </p:nvSpPr>
          <p:spPr bwMode="auto">
            <a:xfrm>
              <a:off x="5991839" y="277502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7" name="Multiply 56">
              <a:extLst>
                <a:ext uri="{FF2B5EF4-FFF2-40B4-BE49-F238E27FC236}">
                  <a16:creationId xmlns:a16="http://schemas.microsoft.com/office/drawing/2014/main" id="{A077C974-25E3-AA21-2BB9-C90BE71FB65A}"/>
                </a:ext>
              </a:extLst>
            </p:cNvPr>
            <p:cNvSpPr/>
            <p:nvPr/>
          </p:nvSpPr>
          <p:spPr bwMode="auto">
            <a:xfrm>
              <a:off x="5991839" y="295919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8" name="Multiply 57">
              <a:extLst>
                <a:ext uri="{FF2B5EF4-FFF2-40B4-BE49-F238E27FC236}">
                  <a16:creationId xmlns:a16="http://schemas.microsoft.com/office/drawing/2014/main" id="{E238184E-3178-4CF0-422E-64D4E2A083CD}"/>
                </a:ext>
              </a:extLst>
            </p:cNvPr>
            <p:cNvSpPr/>
            <p:nvPr/>
          </p:nvSpPr>
          <p:spPr bwMode="auto">
            <a:xfrm>
              <a:off x="3632791" y="295919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59" name="Multiply 58">
              <a:extLst>
                <a:ext uri="{FF2B5EF4-FFF2-40B4-BE49-F238E27FC236}">
                  <a16:creationId xmlns:a16="http://schemas.microsoft.com/office/drawing/2014/main" id="{46C5292D-8A93-E25D-51EE-D4123E776494}"/>
                </a:ext>
              </a:extLst>
            </p:cNvPr>
            <p:cNvSpPr/>
            <p:nvPr/>
          </p:nvSpPr>
          <p:spPr bwMode="auto">
            <a:xfrm>
              <a:off x="3632791" y="3829198"/>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0" name="Multiply 59">
              <a:extLst>
                <a:ext uri="{FF2B5EF4-FFF2-40B4-BE49-F238E27FC236}">
                  <a16:creationId xmlns:a16="http://schemas.microsoft.com/office/drawing/2014/main" id="{3B60BB60-3EA5-6EC2-293E-EF1F1D125AF1}"/>
                </a:ext>
              </a:extLst>
            </p:cNvPr>
            <p:cNvSpPr/>
            <p:nvPr/>
          </p:nvSpPr>
          <p:spPr bwMode="auto">
            <a:xfrm>
              <a:off x="3632791" y="3495801"/>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1" name="Multiply 60">
              <a:extLst>
                <a:ext uri="{FF2B5EF4-FFF2-40B4-BE49-F238E27FC236}">
                  <a16:creationId xmlns:a16="http://schemas.microsoft.com/office/drawing/2014/main" id="{4C2E600B-0DFC-6F71-4AC6-1D0A8A6A368D}"/>
                </a:ext>
              </a:extLst>
            </p:cNvPr>
            <p:cNvSpPr/>
            <p:nvPr/>
          </p:nvSpPr>
          <p:spPr bwMode="auto">
            <a:xfrm>
              <a:off x="4431369" y="363233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2" name="Multiply 61">
              <a:extLst>
                <a:ext uri="{FF2B5EF4-FFF2-40B4-BE49-F238E27FC236}">
                  <a16:creationId xmlns:a16="http://schemas.microsoft.com/office/drawing/2014/main" id="{BD0E1D07-9474-EDD4-35F1-2314DE48657F}"/>
                </a:ext>
              </a:extLst>
            </p:cNvPr>
            <p:cNvSpPr/>
            <p:nvPr/>
          </p:nvSpPr>
          <p:spPr bwMode="auto">
            <a:xfrm>
              <a:off x="4431369" y="346087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3" name="Multiply 62">
              <a:extLst>
                <a:ext uri="{FF2B5EF4-FFF2-40B4-BE49-F238E27FC236}">
                  <a16:creationId xmlns:a16="http://schemas.microsoft.com/office/drawing/2014/main" id="{BB438F5B-19B2-3261-1629-6DD4DF667538}"/>
                </a:ext>
              </a:extLst>
            </p:cNvPr>
            <p:cNvSpPr/>
            <p:nvPr/>
          </p:nvSpPr>
          <p:spPr bwMode="auto">
            <a:xfrm>
              <a:off x="4431369" y="295284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4" name="Multiply 63">
              <a:extLst>
                <a:ext uri="{FF2B5EF4-FFF2-40B4-BE49-F238E27FC236}">
                  <a16:creationId xmlns:a16="http://schemas.microsoft.com/office/drawing/2014/main" id="{E1B78F9C-286E-30F4-03FF-FD11544B7AB8}"/>
                </a:ext>
              </a:extLst>
            </p:cNvPr>
            <p:cNvSpPr/>
            <p:nvPr/>
          </p:nvSpPr>
          <p:spPr bwMode="auto">
            <a:xfrm>
              <a:off x="4431369" y="2781379"/>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5" name="Multiply 64">
              <a:extLst>
                <a:ext uri="{FF2B5EF4-FFF2-40B4-BE49-F238E27FC236}">
                  <a16:creationId xmlns:a16="http://schemas.microsoft.com/office/drawing/2014/main" id="{F8E36BA0-F157-D956-0EB6-1105AC8BFE51}"/>
                </a:ext>
              </a:extLst>
            </p:cNvPr>
            <p:cNvSpPr/>
            <p:nvPr/>
          </p:nvSpPr>
          <p:spPr bwMode="auto">
            <a:xfrm>
              <a:off x="3632791" y="226064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6" name="Multiply 65">
              <a:extLst>
                <a:ext uri="{FF2B5EF4-FFF2-40B4-BE49-F238E27FC236}">
                  <a16:creationId xmlns:a16="http://schemas.microsoft.com/office/drawing/2014/main" id="{2D7929BE-B66F-EE5F-A7C3-B7FBE1A6F081}"/>
                </a:ext>
              </a:extLst>
            </p:cNvPr>
            <p:cNvSpPr/>
            <p:nvPr/>
          </p:nvSpPr>
          <p:spPr bwMode="auto">
            <a:xfrm>
              <a:off x="5228534" y="1905022"/>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7" name="Multiply 66">
              <a:extLst>
                <a:ext uri="{FF2B5EF4-FFF2-40B4-BE49-F238E27FC236}">
                  <a16:creationId xmlns:a16="http://schemas.microsoft.com/office/drawing/2014/main" id="{4595202A-8CAF-8BA5-C943-EA87271EB13F}"/>
                </a:ext>
              </a:extLst>
            </p:cNvPr>
            <p:cNvSpPr/>
            <p:nvPr/>
          </p:nvSpPr>
          <p:spPr bwMode="auto">
            <a:xfrm>
              <a:off x="5228534" y="15621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8" name="Multiply 67">
              <a:extLst>
                <a:ext uri="{FF2B5EF4-FFF2-40B4-BE49-F238E27FC236}">
                  <a16:creationId xmlns:a16="http://schemas.microsoft.com/office/drawing/2014/main" id="{76E20095-B083-EF7E-2EC9-A905BF34CA8C}"/>
                </a:ext>
              </a:extLst>
            </p:cNvPr>
            <p:cNvSpPr/>
            <p:nvPr/>
          </p:nvSpPr>
          <p:spPr bwMode="auto">
            <a:xfrm>
              <a:off x="3632791" y="400859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69" name="Multiply 68">
              <a:extLst>
                <a:ext uri="{FF2B5EF4-FFF2-40B4-BE49-F238E27FC236}">
                  <a16:creationId xmlns:a16="http://schemas.microsoft.com/office/drawing/2014/main" id="{915A18DF-0548-E406-17D6-02CF77A7CD31}"/>
                </a:ext>
              </a:extLst>
            </p:cNvPr>
            <p:cNvSpPr/>
            <p:nvPr/>
          </p:nvSpPr>
          <p:spPr bwMode="auto">
            <a:xfrm>
              <a:off x="2813050" y="419117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0" name="Multiply 69">
              <a:extLst>
                <a:ext uri="{FF2B5EF4-FFF2-40B4-BE49-F238E27FC236}">
                  <a16:creationId xmlns:a16="http://schemas.microsoft.com/office/drawing/2014/main" id="{424C6147-C47E-EF01-6B55-D9254B5C550D}"/>
                </a:ext>
              </a:extLst>
            </p:cNvPr>
            <p:cNvSpPr/>
            <p:nvPr/>
          </p:nvSpPr>
          <p:spPr bwMode="auto">
            <a:xfrm>
              <a:off x="2813050"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1" name="Multiply 70">
              <a:extLst>
                <a:ext uri="{FF2B5EF4-FFF2-40B4-BE49-F238E27FC236}">
                  <a16:creationId xmlns:a16="http://schemas.microsoft.com/office/drawing/2014/main" id="{50EDE468-C792-B931-9FBE-B694740A5B5B}"/>
                </a:ext>
              </a:extLst>
            </p:cNvPr>
            <p:cNvSpPr/>
            <p:nvPr/>
          </p:nvSpPr>
          <p:spPr bwMode="auto">
            <a:xfrm>
              <a:off x="6772074" y="575496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2" name="Multiply 71">
              <a:extLst>
                <a:ext uri="{FF2B5EF4-FFF2-40B4-BE49-F238E27FC236}">
                  <a16:creationId xmlns:a16="http://schemas.microsoft.com/office/drawing/2014/main" id="{1B1C33A5-98D8-5290-8383-3DCE5135D49A}"/>
                </a:ext>
              </a:extLst>
            </p:cNvPr>
            <p:cNvSpPr/>
            <p:nvPr/>
          </p:nvSpPr>
          <p:spPr bwMode="auto">
            <a:xfrm>
              <a:off x="6772074" y="59137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3" name="Multiply 72">
              <a:extLst>
                <a:ext uri="{FF2B5EF4-FFF2-40B4-BE49-F238E27FC236}">
                  <a16:creationId xmlns:a16="http://schemas.microsoft.com/office/drawing/2014/main" id="{8C283AB1-6A84-9BAB-88C6-CF0F680ECDC1}"/>
                </a:ext>
              </a:extLst>
            </p:cNvPr>
            <p:cNvSpPr/>
            <p:nvPr/>
          </p:nvSpPr>
          <p:spPr bwMode="auto">
            <a:xfrm>
              <a:off x="6772074" y="6269344"/>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4" name="Multiply 73">
              <a:extLst>
                <a:ext uri="{FF2B5EF4-FFF2-40B4-BE49-F238E27FC236}">
                  <a16:creationId xmlns:a16="http://schemas.microsoft.com/office/drawing/2014/main" id="{FB65ECAC-A946-9329-7E45-2574C93FEC8F}"/>
                </a:ext>
              </a:extLst>
            </p:cNvPr>
            <p:cNvSpPr/>
            <p:nvPr/>
          </p:nvSpPr>
          <p:spPr bwMode="auto">
            <a:xfrm>
              <a:off x="6772074" y="6097883"/>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5" name="Multiply 74">
              <a:extLst>
                <a:ext uri="{FF2B5EF4-FFF2-40B4-BE49-F238E27FC236}">
                  <a16:creationId xmlns:a16="http://schemas.microsoft.com/office/drawing/2014/main" id="{C16E7CD2-2C59-1C7E-C434-D0362F7DB86A}"/>
                </a:ext>
              </a:extLst>
            </p:cNvPr>
            <p:cNvSpPr/>
            <p:nvPr/>
          </p:nvSpPr>
          <p:spPr bwMode="auto">
            <a:xfrm>
              <a:off x="5991839" y="5572386"/>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6" name="Multiply 75">
              <a:extLst>
                <a:ext uri="{FF2B5EF4-FFF2-40B4-BE49-F238E27FC236}">
                  <a16:creationId xmlns:a16="http://schemas.microsoft.com/office/drawing/2014/main" id="{151C72DC-6ADF-6CCB-89E1-215E11BD26CD}"/>
                </a:ext>
              </a:extLst>
            </p:cNvPr>
            <p:cNvSpPr/>
            <p:nvPr/>
          </p:nvSpPr>
          <p:spPr bwMode="auto">
            <a:xfrm>
              <a:off x="5991839" y="6105821"/>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7" name="Multiply 76">
              <a:extLst>
                <a:ext uri="{FF2B5EF4-FFF2-40B4-BE49-F238E27FC236}">
                  <a16:creationId xmlns:a16="http://schemas.microsoft.com/office/drawing/2014/main" id="{6CFA1499-FA2B-148D-D83F-94C6D2E3F990}"/>
                </a:ext>
              </a:extLst>
            </p:cNvPr>
            <p:cNvSpPr/>
            <p:nvPr/>
          </p:nvSpPr>
          <p:spPr bwMode="auto">
            <a:xfrm>
              <a:off x="5991839" y="627887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8" name="Multiply 77">
              <a:extLst>
                <a:ext uri="{FF2B5EF4-FFF2-40B4-BE49-F238E27FC236}">
                  <a16:creationId xmlns:a16="http://schemas.microsoft.com/office/drawing/2014/main" id="{5AD86851-5B01-E109-C677-FA346A3A17EE}"/>
                </a:ext>
              </a:extLst>
            </p:cNvPr>
            <p:cNvSpPr/>
            <p:nvPr/>
          </p:nvSpPr>
          <p:spPr bwMode="auto">
            <a:xfrm>
              <a:off x="4431369" y="6096295"/>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79" name="Multiply 78">
              <a:extLst>
                <a:ext uri="{FF2B5EF4-FFF2-40B4-BE49-F238E27FC236}">
                  <a16:creationId xmlns:a16="http://schemas.microsoft.com/office/drawing/2014/main" id="{CEA8F0E0-F4E8-DD8A-99B2-F40C4B9A053F}"/>
                </a:ext>
              </a:extLst>
            </p:cNvPr>
            <p:cNvSpPr/>
            <p:nvPr/>
          </p:nvSpPr>
          <p:spPr bwMode="auto">
            <a:xfrm>
              <a:off x="4431369" y="5583500"/>
              <a:ext cx="71956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0" name="Multiply 79">
              <a:extLst>
                <a:ext uri="{FF2B5EF4-FFF2-40B4-BE49-F238E27FC236}">
                  <a16:creationId xmlns:a16="http://schemas.microsoft.com/office/drawing/2014/main" id="{DFC97D7A-01AF-EA29-B983-89019B410C4B}"/>
                </a:ext>
              </a:extLst>
            </p:cNvPr>
            <p:cNvSpPr/>
            <p:nvPr/>
          </p:nvSpPr>
          <p:spPr bwMode="auto">
            <a:xfrm>
              <a:off x="3632791" y="5050065"/>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1" name="Multiply 80">
              <a:extLst>
                <a:ext uri="{FF2B5EF4-FFF2-40B4-BE49-F238E27FC236}">
                  <a16:creationId xmlns:a16="http://schemas.microsoft.com/office/drawing/2014/main" id="{A52AF563-4C11-10C2-18C2-54BD990F1394}"/>
                </a:ext>
              </a:extLst>
            </p:cNvPr>
            <p:cNvSpPr/>
            <p:nvPr/>
          </p:nvSpPr>
          <p:spPr bwMode="auto">
            <a:xfrm>
              <a:off x="3632791" y="522787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sp>
          <p:nvSpPr>
            <p:cNvPr id="82" name="Multiply 81">
              <a:extLst>
                <a:ext uri="{FF2B5EF4-FFF2-40B4-BE49-F238E27FC236}">
                  <a16:creationId xmlns:a16="http://schemas.microsoft.com/office/drawing/2014/main" id="{5343D542-2B3F-BAB6-D7EB-44CF42BC8163}"/>
                </a:ext>
              </a:extLst>
            </p:cNvPr>
            <p:cNvSpPr/>
            <p:nvPr/>
          </p:nvSpPr>
          <p:spPr bwMode="auto">
            <a:xfrm>
              <a:off x="3632791" y="5923247"/>
              <a:ext cx="720976" cy="152410"/>
            </a:xfrm>
            <a:prstGeom prst="mathMultiply">
              <a:avLst/>
            </a:prstGeom>
            <a:solidFill>
              <a:srgbClr val="FF0000"/>
            </a:solidFill>
            <a:ln w="25400" cap="flat" cmpd="sng" algn="ctr">
              <a:solidFill>
                <a:srgbClr val="000000"/>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 W3" charset="0"/>
                <a:cs typeface="ヒラギノ角ゴ Pro W3" charset="0"/>
                <a:sym typeface="Gill Sans" charset="0"/>
              </a:endParaRPr>
            </a:p>
          </p:txBody>
        </p:sp>
      </p:grpSp>
      <p:sp>
        <p:nvSpPr>
          <p:cNvPr id="3" name="Text Box 40">
            <a:extLst>
              <a:ext uri="{FF2B5EF4-FFF2-40B4-BE49-F238E27FC236}">
                <a16:creationId xmlns:a16="http://schemas.microsoft.com/office/drawing/2014/main" id="{AC8CC6AF-DA2B-206C-A797-540676CF8C30}"/>
              </a:ext>
            </a:extLst>
          </p:cNvPr>
          <p:cNvSpPr txBox="1">
            <a:spLocks noChangeArrowheads="1"/>
          </p:cNvSpPr>
          <p:nvPr/>
        </p:nvSpPr>
        <p:spPr bwMode="auto">
          <a:xfrm>
            <a:off x="10134223" y="5932368"/>
            <a:ext cx="3086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a:t>
            </a:r>
          </a:p>
          <a:p>
            <a:pPr>
              <a:spcBef>
                <a:spcPct val="0"/>
              </a:spcBef>
              <a:buFontTx/>
              <a:buNone/>
            </a:pPr>
            <a:r>
              <a:rPr lang="en-US" altLang="en-US" sz="1600" dirty="0">
                <a:latin typeface="Arial" panose="020B0604020202020204" pitchFamily="34" charset="0"/>
              </a:rPr>
              <a:t>2013</a:t>
            </a:r>
          </a:p>
        </p:txBody>
      </p:sp>
    </p:spTree>
    <p:extLst>
      <p:ext uri="{BB962C8B-B14F-4D97-AF65-F5344CB8AC3E}">
        <p14:creationId xmlns:p14="http://schemas.microsoft.com/office/powerpoint/2010/main" val="193772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307">
            <a:extLst>
              <a:ext uri="{FF2B5EF4-FFF2-40B4-BE49-F238E27FC236}">
                <a16:creationId xmlns:a16="http://schemas.microsoft.com/office/drawing/2014/main" id="{F4BCEDE7-3DED-DE79-C6CB-FF4F459FABA6}"/>
              </a:ext>
            </a:extLst>
          </p:cNvPr>
          <p:cNvSpPr>
            <a:spLocks noChangeAspect="1"/>
          </p:cNvSpPr>
          <p:nvPr/>
        </p:nvSpPr>
        <p:spPr bwMode="auto">
          <a:xfrm>
            <a:off x="4210051" y="3876676"/>
            <a:ext cx="404813" cy="360363"/>
          </a:xfrm>
          <a:prstGeom prst="rect">
            <a:avLst/>
          </a:prstGeom>
          <a:solidFill>
            <a:srgbClr val="FF1A17"/>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5" name="Rectangle 308">
            <a:extLst>
              <a:ext uri="{FF2B5EF4-FFF2-40B4-BE49-F238E27FC236}">
                <a16:creationId xmlns:a16="http://schemas.microsoft.com/office/drawing/2014/main" id="{3C85AEE4-9D16-975C-7833-26B15606A3C3}"/>
              </a:ext>
            </a:extLst>
          </p:cNvPr>
          <p:cNvSpPr>
            <a:spLocks noChangeAspect="1"/>
          </p:cNvSpPr>
          <p:nvPr/>
        </p:nvSpPr>
        <p:spPr bwMode="auto">
          <a:xfrm>
            <a:off x="4210051" y="4338639"/>
            <a:ext cx="404813" cy="358775"/>
          </a:xfrm>
          <a:prstGeom prst="rect">
            <a:avLst/>
          </a:prstGeom>
          <a:solidFill>
            <a:srgbClr val="26FDFD"/>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6" name="Rectangle 309">
            <a:extLst>
              <a:ext uri="{FF2B5EF4-FFF2-40B4-BE49-F238E27FC236}">
                <a16:creationId xmlns:a16="http://schemas.microsoft.com/office/drawing/2014/main" id="{FE4FB7C6-62B5-5940-AAB2-4C459845A7D8}"/>
              </a:ext>
            </a:extLst>
          </p:cNvPr>
          <p:cNvSpPr>
            <a:spLocks noChangeAspect="1"/>
          </p:cNvSpPr>
          <p:nvPr/>
        </p:nvSpPr>
        <p:spPr bwMode="auto">
          <a:xfrm>
            <a:off x="4210051" y="4795838"/>
            <a:ext cx="404813" cy="360362"/>
          </a:xfrm>
          <a:prstGeom prst="rect">
            <a:avLst/>
          </a:prstGeom>
          <a:solidFill>
            <a:srgbClr val="1200A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7" name="Rectangle 310">
            <a:extLst>
              <a:ext uri="{FF2B5EF4-FFF2-40B4-BE49-F238E27FC236}">
                <a16:creationId xmlns:a16="http://schemas.microsoft.com/office/drawing/2014/main" id="{3755C701-9844-B7B4-367A-0FFCF5962F9E}"/>
              </a:ext>
            </a:extLst>
          </p:cNvPr>
          <p:cNvSpPr>
            <a:spLocks noChangeAspect="1"/>
          </p:cNvSpPr>
          <p:nvPr/>
        </p:nvSpPr>
        <p:spPr bwMode="auto">
          <a:xfrm>
            <a:off x="4210051" y="5248276"/>
            <a:ext cx="404813" cy="360363"/>
          </a:xfrm>
          <a:prstGeom prst="rect">
            <a:avLst/>
          </a:prstGeom>
          <a:solidFill>
            <a:srgbClr val="DC00DB"/>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8" name="Rectangle 315">
            <a:extLst>
              <a:ext uri="{FF2B5EF4-FFF2-40B4-BE49-F238E27FC236}">
                <a16:creationId xmlns:a16="http://schemas.microsoft.com/office/drawing/2014/main" id="{572F14C4-9E9E-CDA0-DF0D-16A7C798A9F1}"/>
              </a:ext>
            </a:extLst>
          </p:cNvPr>
          <p:cNvSpPr>
            <a:spLocks noChangeAspect="1"/>
          </p:cNvSpPr>
          <p:nvPr/>
        </p:nvSpPr>
        <p:spPr bwMode="auto">
          <a:xfrm>
            <a:off x="4210051" y="5705476"/>
            <a:ext cx="404813" cy="360363"/>
          </a:xfrm>
          <a:prstGeom prst="rect">
            <a:avLst/>
          </a:prstGeom>
          <a:solidFill>
            <a:srgbClr val="00EE75"/>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799" name="TextBox 316">
            <a:extLst>
              <a:ext uri="{FF2B5EF4-FFF2-40B4-BE49-F238E27FC236}">
                <a16:creationId xmlns:a16="http://schemas.microsoft.com/office/drawing/2014/main" id="{FBDF2DEA-6145-3BC6-062E-3E4E66EEE6DC}"/>
              </a:ext>
            </a:extLst>
          </p:cNvPr>
          <p:cNvSpPr txBox="1">
            <a:spLocks noChangeArrowheads="1"/>
          </p:cNvSpPr>
          <p:nvPr/>
        </p:nvSpPr>
        <p:spPr bwMode="auto">
          <a:xfrm>
            <a:off x="4595814" y="3827463"/>
            <a:ext cx="99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dirty="0">
                <a:latin typeface="Arial" panose="020B0604020202020204" pitchFamily="34" charset="0"/>
              </a:rPr>
              <a:t>Site A</a:t>
            </a:r>
          </a:p>
        </p:txBody>
      </p:sp>
      <p:sp>
        <p:nvSpPr>
          <p:cNvPr id="417800" name="TextBox 317">
            <a:extLst>
              <a:ext uri="{FF2B5EF4-FFF2-40B4-BE49-F238E27FC236}">
                <a16:creationId xmlns:a16="http://schemas.microsoft.com/office/drawing/2014/main" id="{E93C4FE7-99CB-E808-B431-7B2265A5ECE1}"/>
              </a:ext>
            </a:extLst>
          </p:cNvPr>
          <p:cNvSpPr txBox="1">
            <a:spLocks noChangeArrowheads="1"/>
          </p:cNvSpPr>
          <p:nvPr/>
        </p:nvSpPr>
        <p:spPr bwMode="auto">
          <a:xfrm>
            <a:off x="4587876" y="4287839"/>
            <a:ext cx="1006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B</a:t>
            </a:r>
          </a:p>
        </p:txBody>
      </p:sp>
      <p:sp>
        <p:nvSpPr>
          <p:cNvPr id="417801" name="TextBox 318">
            <a:extLst>
              <a:ext uri="{FF2B5EF4-FFF2-40B4-BE49-F238E27FC236}">
                <a16:creationId xmlns:a16="http://schemas.microsoft.com/office/drawing/2014/main" id="{E82F9AAF-2760-45B6-4F82-9F7989E27BD1}"/>
              </a:ext>
            </a:extLst>
          </p:cNvPr>
          <p:cNvSpPr txBox="1">
            <a:spLocks noChangeArrowheads="1"/>
          </p:cNvSpPr>
          <p:nvPr/>
        </p:nvSpPr>
        <p:spPr bwMode="auto">
          <a:xfrm>
            <a:off x="4595813" y="4745039"/>
            <a:ext cx="102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C</a:t>
            </a:r>
          </a:p>
        </p:txBody>
      </p:sp>
      <p:sp>
        <p:nvSpPr>
          <p:cNvPr id="417802" name="TextBox 319">
            <a:extLst>
              <a:ext uri="{FF2B5EF4-FFF2-40B4-BE49-F238E27FC236}">
                <a16:creationId xmlns:a16="http://schemas.microsoft.com/office/drawing/2014/main" id="{E5411CD4-E439-A704-F04C-D9C26FF00B88}"/>
              </a:ext>
            </a:extLst>
          </p:cNvPr>
          <p:cNvSpPr txBox="1">
            <a:spLocks noChangeArrowheads="1"/>
          </p:cNvSpPr>
          <p:nvPr/>
        </p:nvSpPr>
        <p:spPr bwMode="auto">
          <a:xfrm>
            <a:off x="4603750" y="5197476"/>
            <a:ext cx="1022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D</a:t>
            </a:r>
          </a:p>
        </p:txBody>
      </p:sp>
      <p:sp>
        <p:nvSpPr>
          <p:cNvPr id="417803" name="TextBox 320">
            <a:extLst>
              <a:ext uri="{FF2B5EF4-FFF2-40B4-BE49-F238E27FC236}">
                <a16:creationId xmlns:a16="http://schemas.microsoft.com/office/drawing/2014/main" id="{4FAA1809-E78C-B558-917F-3F142F37D070}"/>
              </a:ext>
            </a:extLst>
          </p:cNvPr>
          <p:cNvSpPr txBox="1">
            <a:spLocks noChangeArrowheads="1"/>
          </p:cNvSpPr>
          <p:nvPr/>
        </p:nvSpPr>
        <p:spPr bwMode="auto">
          <a:xfrm>
            <a:off x="4587876" y="5654676"/>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Site E</a:t>
            </a:r>
          </a:p>
        </p:txBody>
      </p:sp>
      <p:pic>
        <p:nvPicPr>
          <p:cNvPr id="417804" name="Picture 443" descr="Ag-sites-alt-colors2.png">
            <a:extLst>
              <a:ext uri="{FF2B5EF4-FFF2-40B4-BE49-F238E27FC236}">
                <a16:creationId xmlns:a16="http://schemas.microsoft.com/office/drawing/2014/main" id="{DBC41A21-F86D-1944-F6CF-C4F9DA983F75}"/>
              </a:ext>
            </a:extLst>
          </p:cNvPr>
          <p:cNvPicPr>
            <a:picLocks noChangeAspect="1"/>
          </p:cNvPicPr>
          <p:nvPr/>
        </p:nvPicPr>
        <p:blipFill>
          <a:blip r:embed="rId3">
            <a:extLst>
              <a:ext uri="{28A0092B-C50C-407E-A947-70E740481C1C}">
                <a14:useLocalDpi xmlns:a14="http://schemas.microsoft.com/office/drawing/2010/main" val="0"/>
              </a:ext>
            </a:extLst>
          </a:blip>
          <a:srcRect l="26666" t="8888" r="25555" b="2222"/>
          <a:stretch>
            <a:fillRect/>
          </a:stretch>
        </p:blipFill>
        <p:spPr bwMode="auto">
          <a:xfrm>
            <a:off x="1123951" y="914400"/>
            <a:ext cx="3198813"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805" name="Text Box 40">
            <a:extLst>
              <a:ext uri="{FF2B5EF4-FFF2-40B4-BE49-F238E27FC236}">
                <a16:creationId xmlns:a16="http://schemas.microsoft.com/office/drawing/2014/main" id="{3CD67330-86F8-6CB7-1636-6FEB434C2C5B}"/>
              </a:ext>
            </a:extLst>
          </p:cNvPr>
          <p:cNvSpPr txBox="1">
            <a:spLocks noChangeArrowheads="1"/>
          </p:cNvSpPr>
          <p:nvPr/>
        </p:nvSpPr>
        <p:spPr bwMode="auto">
          <a:xfrm>
            <a:off x="6248400" y="6477000"/>
            <a:ext cx="3086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grpSp>
        <p:nvGrpSpPr>
          <p:cNvPr id="417806" name="Group 442">
            <a:extLst>
              <a:ext uri="{FF2B5EF4-FFF2-40B4-BE49-F238E27FC236}">
                <a16:creationId xmlns:a16="http://schemas.microsoft.com/office/drawing/2014/main" id="{8EE53A19-C3FC-338E-EF20-57BA7C3AD6E2}"/>
              </a:ext>
            </a:extLst>
          </p:cNvPr>
          <p:cNvGrpSpPr>
            <a:grpSpLocks/>
          </p:cNvGrpSpPr>
          <p:nvPr/>
        </p:nvGrpSpPr>
        <p:grpSpPr bwMode="auto">
          <a:xfrm>
            <a:off x="5915026" y="909639"/>
            <a:ext cx="5192713" cy="5280025"/>
            <a:chOff x="4411120" y="838800"/>
            <a:chExt cx="4615445" cy="5280000"/>
          </a:xfrm>
        </p:grpSpPr>
        <p:grpSp>
          <p:nvGrpSpPr>
            <p:cNvPr id="417808" name="Group 470">
              <a:extLst>
                <a:ext uri="{FF2B5EF4-FFF2-40B4-BE49-F238E27FC236}">
                  <a16:creationId xmlns:a16="http://schemas.microsoft.com/office/drawing/2014/main" id="{2FB15592-C58C-D7E7-06F7-E8A5C25FD9EA}"/>
                </a:ext>
              </a:extLst>
            </p:cNvPr>
            <p:cNvGrpSpPr>
              <a:grpSpLocks/>
            </p:cNvGrpSpPr>
            <p:nvPr/>
          </p:nvGrpSpPr>
          <p:grpSpPr bwMode="auto">
            <a:xfrm>
              <a:off x="7208263" y="3637167"/>
              <a:ext cx="1818302" cy="2479391"/>
              <a:chOff x="7239000" y="645160"/>
              <a:chExt cx="1818664" cy="2478960"/>
            </a:xfrm>
          </p:grpSpPr>
          <p:grpSp>
            <p:nvGrpSpPr>
              <p:cNvPr id="417810" name="Group 327">
                <a:extLst>
                  <a:ext uri="{FF2B5EF4-FFF2-40B4-BE49-F238E27FC236}">
                    <a16:creationId xmlns:a16="http://schemas.microsoft.com/office/drawing/2014/main" id="{0507C7B5-19BF-CDAC-F0C6-AB8DADD8AA34}"/>
                  </a:ext>
                </a:extLst>
              </p:cNvPr>
              <p:cNvGrpSpPr>
                <a:grpSpLocks/>
              </p:cNvGrpSpPr>
              <p:nvPr/>
            </p:nvGrpSpPr>
            <p:grpSpPr bwMode="auto">
              <a:xfrm>
                <a:off x="7239000" y="645160"/>
                <a:ext cx="1474323" cy="830849"/>
                <a:chOff x="7239000" y="645160"/>
                <a:chExt cx="1474323" cy="830849"/>
              </a:xfrm>
            </p:grpSpPr>
            <p:sp>
              <p:nvSpPr>
                <p:cNvPr id="417817" name="TextBox 295">
                  <a:extLst>
                    <a:ext uri="{FF2B5EF4-FFF2-40B4-BE49-F238E27FC236}">
                      <a16:creationId xmlns:a16="http://schemas.microsoft.com/office/drawing/2014/main" id="{77CBA615-50C2-35FF-E615-E067AA0A0B69}"/>
                    </a:ext>
                  </a:extLst>
                </p:cNvPr>
                <p:cNvSpPr txBox="1">
                  <a:spLocks noChangeArrowheads="1"/>
                </p:cNvSpPr>
                <p:nvPr/>
              </p:nvSpPr>
              <p:spPr bwMode="auto">
                <a:xfrm>
                  <a:off x="7620000" y="645160"/>
                  <a:ext cx="1093323" cy="83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17818" name="Rectangle 296">
                  <a:extLst>
                    <a:ext uri="{FF2B5EF4-FFF2-40B4-BE49-F238E27FC236}">
                      <a16:creationId xmlns:a16="http://schemas.microsoft.com/office/drawing/2014/main" id="{8723A7BF-29EB-1530-03F9-C31773682AC2}"/>
                    </a:ext>
                  </a:extLst>
                </p:cNvPr>
                <p:cNvSpPr>
                  <a:spLocks noChangeAspect="1"/>
                </p:cNvSpPr>
                <p:nvPr/>
              </p:nvSpPr>
              <p:spPr bwMode="auto">
                <a:xfrm>
                  <a:off x="7239000" y="880658"/>
                  <a:ext cx="360000" cy="360000"/>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grpSp>
          <p:grpSp>
            <p:nvGrpSpPr>
              <p:cNvPr id="417811" name="Group 328">
                <a:extLst>
                  <a:ext uri="{FF2B5EF4-FFF2-40B4-BE49-F238E27FC236}">
                    <a16:creationId xmlns:a16="http://schemas.microsoft.com/office/drawing/2014/main" id="{7CF5EE3C-98C0-9132-844C-9BD09F71B944}"/>
                  </a:ext>
                </a:extLst>
              </p:cNvPr>
              <p:cNvGrpSpPr>
                <a:grpSpLocks/>
              </p:cNvGrpSpPr>
              <p:nvPr/>
            </p:nvGrpSpPr>
            <p:grpSpPr bwMode="auto">
              <a:xfrm>
                <a:off x="7239000" y="1600200"/>
                <a:ext cx="1818664" cy="830853"/>
                <a:chOff x="7239000" y="1600200"/>
                <a:chExt cx="1818664" cy="830853"/>
              </a:xfrm>
            </p:grpSpPr>
            <p:sp>
              <p:nvSpPr>
                <p:cNvPr id="417815" name="Rectangle 311">
                  <a:extLst>
                    <a:ext uri="{FF2B5EF4-FFF2-40B4-BE49-F238E27FC236}">
                      <a16:creationId xmlns:a16="http://schemas.microsoft.com/office/drawing/2014/main" id="{FD9C2B56-75D3-F326-2FF9-85613E02CB42}"/>
                    </a:ext>
                  </a:extLst>
                </p:cNvPr>
                <p:cNvSpPr>
                  <a:spLocks noChangeAspect="1"/>
                </p:cNvSpPr>
                <p:nvPr/>
              </p:nvSpPr>
              <p:spPr bwMode="auto">
                <a:xfrm>
                  <a:off x="7239000" y="1835698"/>
                  <a:ext cx="360000" cy="360000"/>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6" name="TextBox 313">
                  <a:extLst>
                    <a:ext uri="{FF2B5EF4-FFF2-40B4-BE49-F238E27FC236}">
                      <a16:creationId xmlns:a16="http://schemas.microsoft.com/office/drawing/2014/main" id="{F9BB5CFC-7B8D-4D3A-9152-97276D58E206}"/>
                    </a:ext>
                  </a:extLst>
                </p:cNvPr>
                <p:cNvSpPr txBox="1">
                  <a:spLocks noChangeArrowheads="1"/>
                </p:cNvSpPr>
                <p:nvPr/>
              </p:nvSpPr>
              <p:spPr bwMode="auto">
                <a:xfrm>
                  <a:off x="7620000" y="1600200"/>
                  <a:ext cx="1437664" cy="8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Accessory</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grpSp>
          <p:grpSp>
            <p:nvGrpSpPr>
              <p:cNvPr id="417812" name="Group 329">
                <a:extLst>
                  <a:ext uri="{FF2B5EF4-FFF2-40B4-BE49-F238E27FC236}">
                    <a16:creationId xmlns:a16="http://schemas.microsoft.com/office/drawing/2014/main" id="{199C9B53-9E87-9808-7DE3-3C414EF666A1}"/>
                  </a:ext>
                </a:extLst>
              </p:cNvPr>
              <p:cNvGrpSpPr>
                <a:grpSpLocks/>
              </p:cNvGrpSpPr>
              <p:nvPr/>
            </p:nvGrpSpPr>
            <p:grpSpPr bwMode="auto">
              <a:xfrm>
                <a:off x="7239000" y="2662535"/>
                <a:ext cx="1107812" cy="461585"/>
                <a:chOff x="7239000" y="2662535"/>
                <a:chExt cx="1107812" cy="461585"/>
              </a:xfrm>
            </p:grpSpPr>
            <p:sp>
              <p:nvSpPr>
                <p:cNvPr id="417813" name="Rectangle 312">
                  <a:extLst>
                    <a:ext uri="{FF2B5EF4-FFF2-40B4-BE49-F238E27FC236}">
                      <a16:creationId xmlns:a16="http://schemas.microsoft.com/office/drawing/2014/main" id="{524B7A57-428B-0911-BD04-E3E6C014B2E1}"/>
                    </a:ext>
                  </a:extLst>
                </p:cNvPr>
                <p:cNvSpPr>
                  <a:spLocks noChangeAspect="1"/>
                </p:cNvSpPr>
                <p:nvPr/>
              </p:nvSpPr>
              <p:spPr bwMode="auto">
                <a:xfrm>
                  <a:off x="7239000" y="2713367"/>
                  <a:ext cx="360000" cy="360000"/>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ndParaRPr>
                </a:p>
              </p:txBody>
            </p:sp>
            <p:sp>
              <p:nvSpPr>
                <p:cNvPr id="417814" name="TextBox 314">
                  <a:extLst>
                    <a:ext uri="{FF2B5EF4-FFF2-40B4-BE49-F238E27FC236}">
                      <a16:creationId xmlns:a16="http://schemas.microsoft.com/office/drawing/2014/main" id="{76BE187C-7737-80E3-2FE0-D875A6DC6532}"/>
                    </a:ext>
                  </a:extLst>
                </p:cNvPr>
                <p:cNvSpPr txBox="1">
                  <a:spLocks noChangeArrowheads="1"/>
                </p:cNvSpPr>
                <p:nvPr/>
              </p:nvSpPr>
              <p:spPr bwMode="auto">
                <a:xfrm>
                  <a:off x="7619999" y="2662535"/>
                  <a:ext cx="726813" cy="46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RBS</a:t>
                  </a:r>
                </a:p>
              </p:txBody>
            </p:sp>
          </p:grpSp>
        </p:grpSp>
        <p:pic>
          <p:nvPicPr>
            <p:cNvPr id="417809" name="Picture 440" descr="trimer_HHs_colored_on_monomer.png">
              <a:extLst>
                <a:ext uri="{FF2B5EF4-FFF2-40B4-BE49-F238E27FC236}">
                  <a16:creationId xmlns:a16="http://schemas.microsoft.com/office/drawing/2014/main" id="{655F0871-6B96-F78F-9E66-18D176555BC2}"/>
                </a:ext>
              </a:extLst>
            </p:cNvPr>
            <p:cNvPicPr>
              <a:picLocks noChangeAspect="1"/>
            </p:cNvPicPr>
            <p:nvPr/>
          </p:nvPicPr>
          <p:blipFill>
            <a:blip r:embed="rId4">
              <a:extLst>
                <a:ext uri="{28A0092B-C50C-407E-A947-70E740481C1C}">
                  <a14:useLocalDpi xmlns:a14="http://schemas.microsoft.com/office/drawing/2010/main" val="0"/>
                </a:ext>
              </a:extLst>
            </a:blip>
            <a:srcRect l="26666" t="8888" r="26666" b="2222"/>
            <a:stretch>
              <a:fillRect/>
            </a:stretch>
          </p:blipFill>
          <p:spPr bwMode="auto">
            <a:xfrm>
              <a:off x="4411120" y="838800"/>
              <a:ext cx="2772000" cy="52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890" name="Picture 302" descr="trimer_HHs_colored_on_monomer.png">
            <a:extLst>
              <a:ext uri="{FF2B5EF4-FFF2-40B4-BE49-F238E27FC236}">
                <a16:creationId xmlns:a16="http://schemas.microsoft.com/office/drawing/2014/main" id="{ED0F67F9-8A84-1F8E-DFA8-2415369EFFC6}"/>
              </a:ext>
            </a:extLst>
          </p:cNvPr>
          <p:cNvPicPr>
            <a:picLocks noChangeAspect="1"/>
          </p:cNvPicPr>
          <p:nvPr/>
        </p:nvPicPr>
        <p:blipFill>
          <a:blip r:embed="rId3">
            <a:extLst>
              <a:ext uri="{28A0092B-C50C-407E-A947-70E740481C1C}">
                <a14:useLocalDpi xmlns:a14="http://schemas.microsoft.com/office/drawing/2010/main" val="0"/>
              </a:ext>
            </a:extLst>
          </a:blip>
          <a:srcRect l="26666" t="8888" r="26666" b="2222"/>
          <a:stretch>
            <a:fillRect/>
          </a:stretch>
        </p:blipFill>
        <p:spPr bwMode="auto">
          <a:xfrm>
            <a:off x="1231900" y="3517901"/>
            <a:ext cx="1976438"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891" name="Picture 276">
            <a:extLst>
              <a:ext uri="{FF2B5EF4-FFF2-40B4-BE49-F238E27FC236}">
                <a16:creationId xmlns:a16="http://schemas.microsoft.com/office/drawing/2014/main" id="{987BD27E-4607-C6F5-A004-7972436BD5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0"/>
            <a:ext cx="7715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892" name="Rectangle 290">
            <a:extLst>
              <a:ext uri="{FF2B5EF4-FFF2-40B4-BE49-F238E27FC236}">
                <a16:creationId xmlns:a16="http://schemas.microsoft.com/office/drawing/2014/main" id="{F933D826-12F0-FB3C-B90E-0F704D174ADF}"/>
              </a:ext>
            </a:extLst>
          </p:cNvPr>
          <p:cNvSpPr>
            <a:spLocks noChangeArrowheads="1"/>
          </p:cNvSpPr>
          <p:nvPr/>
        </p:nvSpPr>
        <p:spPr bwMode="auto">
          <a:xfrm>
            <a:off x="3524250" y="0"/>
            <a:ext cx="7715250" cy="6858000"/>
          </a:xfrm>
          <a:prstGeom prst="rect">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3" name="Rectangle 291">
            <a:extLst>
              <a:ext uri="{FF2B5EF4-FFF2-40B4-BE49-F238E27FC236}">
                <a16:creationId xmlns:a16="http://schemas.microsoft.com/office/drawing/2014/main" id="{00EE9FDF-51F5-CF03-A9D4-0FDCA70D87F9}"/>
              </a:ext>
            </a:extLst>
          </p:cNvPr>
          <p:cNvSpPr>
            <a:spLocks noChangeArrowheads="1"/>
          </p:cNvSpPr>
          <p:nvPr/>
        </p:nvSpPr>
        <p:spPr bwMode="auto">
          <a:xfrm>
            <a:off x="1895475" y="3713164"/>
            <a:ext cx="1035050" cy="935037"/>
          </a:xfrm>
          <a:prstGeom prst="rect">
            <a:avLst/>
          </a:prstGeom>
          <a:noFill/>
          <a:ln w="28575">
            <a:solidFill>
              <a:schemeClr val="accent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cxnSp>
        <p:nvCxnSpPr>
          <p:cNvPr id="421894" name="Straight Connector 293">
            <a:extLst>
              <a:ext uri="{FF2B5EF4-FFF2-40B4-BE49-F238E27FC236}">
                <a16:creationId xmlns:a16="http://schemas.microsoft.com/office/drawing/2014/main" id="{997E2BAB-0188-4184-AAD7-B30CC9007874}"/>
              </a:ext>
            </a:extLst>
          </p:cNvPr>
          <p:cNvCxnSpPr>
            <a:cxnSpLocks noChangeShapeType="1"/>
          </p:cNvCxnSpPr>
          <p:nvPr/>
        </p:nvCxnSpPr>
        <p:spPr bwMode="auto">
          <a:xfrm rot="5400000" flipH="1" flipV="1">
            <a:off x="1357313" y="1566863"/>
            <a:ext cx="3733800" cy="600075"/>
          </a:xfrm>
          <a:prstGeom prst="line">
            <a:avLst/>
          </a:prstGeom>
          <a:noFill/>
          <a:ln w="25400">
            <a:solidFill>
              <a:schemeClr val="accent1"/>
            </a:solidFill>
            <a:prstDash val="sysDash"/>
            <a:round/>
            <a:headEnd/>
            <a:tailEnd/>
          </a:ln>
          <a:extLst>
            <a:ext uri="{909E8E84-426E-40DD-AFC4-6F175D3DCCD1}">
              <a14:hiddenFill xmlns:a14="http://schemas.microsoft.com/office/drawing/2010/main">
                <a:noFill/>
              </a14:hiddenFill>
            </a:ext>
          </a:extLst>
        </p:spPr>
      </p:cxnSp>
      <p:cxnSp>
        <p:nvCxnSpPr>
          <p:cNvPr id="421895" name="Straight Connector 296">
            <a:extLst>
              <a:ext uri="{FF2B5EF4-FFF2-40B4-BE49-F238E27FC236}">
                <a16:creationId xmlns:a16="http://schemas.microsoft.com/office/drawing/2014/main" id="{EE24C932-220C-539B-5888-D78ECE1F446E}"/>
              </a:ext>
            </a:extLst>
          </p:cNvPr>
          <p:cNvCxnSpPr>
            <a:cxnSpLocks noChangeShapeType="1"/>
          </p:cNvCxnSpPr>
          <p:nvPr/>
        </p:nvCxnSpPr>
        <p:spPr bwMode="auto">
          <a:xfrm rot="16200000" flipH="1">
            <a:off x="2119313" y="5453063"/>
            <a:ext cx="2209800" cy="600075"/>
          </a:xfrm>
          <a:prstGeom prst="line">
            <a:avLst/>
          </a:prstGeom>
          <a:noFill/>
          <a:ln w="25400">
            <a:solidFill>
              <a:srgbClr val="FFFFFF"/>
            </a:solidFill>
            <a:prstDash val="sysDash"/>
            <a:round/>
            <a:headEnd/>
            <a:tailEnd/>
          </a:ln>
          <a:extLst>
            <a:ext uri="{909E8E84-426E-40DD-AFC4-6F175D3DCCD1}">
              <a14:hiddenFill xmlns:a14="http://schemas.microsoft.com/office/drawing/2010/main">
                <a:noFill/>
              </a14:hiddenFill>
            </a:ext>
          </a:extLst>
        </p:spPr>
      </p:cxnSp>
      <p:grpSp>
        <p:nvGrpSpPr>
          <p:cNvPr id="421896" name="Group 295">
            <a:extLst>
              <a:ext uri="{FF2B5EF4-FFF2-40B4-BE49-F238E27FC236}">
                <a16:creationId xmlns:a16="http://schemas.microsoft.com/office/drawing/2014/main" id="{8E01DE75-0004-AFCC-07A3-29EB91F62652}"/>
              </a:ext>
            </a:extLst>
          </p:cNvPr>
          <p:cNvGrpSpPr>
            <a:grpSpLocks/>
          </p:cNvGrpSpPr>
          <p:nvPr/>
        </p:nvGrpSpPr>
        <p:grpSpPr bwMode="auto">
          <a:xfrm>
            <a:off x="5607051" y="376238"/>
            <a:ext cx="4633913" cy="6176962"/>
            <a:chOff x="4137325" y="375920"/>
            <a:chExt cx="4118763" cy="6177310"/>
          </a:xfrm>
        </p:grpSpPr>
        <p:sp>
          <p:nvSpPr>
            <p:cNvPr id="421904" name="TextBox 281">
              <a:extLst>
                <a:ext uri="{FF2B5EF4-FFF2-40B4-BE49-F238E27FC236}">
                  <a16:creationId xmlns:a16="http://schemas.microsoft.com/office/drawing/2014/main" id="{1ACB1D50-2E9C-47C2-3D56-7FA0D66D789C}"/>
                </a:ext>
              </a:extLst>
            </p:cNvPr>
            <p:cNvSpPr txBox="1">
              <a:spLocks noChangeArrowheads="1"/>
            </p:cNvSpPr>
            <p:nvPr/>
          </p:nvSpPr>
          <p:spPr bwMode="auto">
            <a:xfrm>
              <a:off x="4137325" y="5334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189</a:t>
              </a:r>
            </a:p>
          </p:txBody>
        </p:sp>
        <p:sp>
          <p:nvSpPr>
            <p:cNvPr id="421905" name="TextBox 282">
              <a:extLst>
                <a:ext uri="{FF2B5EF4-FFF2-40B4-BE49-F238E27FC236}">
                  <a16:creationId xmlns:a16="http://schemas.microsoft.com/office/drawing/2014/main" id="{839D0CAD-2764-72B7-9B04-02D82771F62C}"/>
                </a:ext>
              </a:extLst>
            </p:cNvPr>
            <p:cNvSpPr txBox="1">
              <a:spLocks noChangeArrowheads="1"/>
            </p:cNvSpPr>
            <p:nvPr/>
          </p:nvSpPr>
          <p:spPr bwMode="auto">
            <a:xfrm>
              <a:off x="5363156" y="1105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193</a:t>
              </a:r>
            </a:p>
          </p:txBody>
        </p:sp>
        <p:sp>
          <p:nvSpPr>
            <p:cNvPr id="421906" name="TextBox 283">
              <a:extLst>
                <a:ext uri="{FF2B5EF4-FFF2-40B4-BE49-F238E27FC236}">
                  <a16:creationId xmlns:a16="http://schemas.microsoft.com/office/drawing/2014/main" id="{90AB077F-210C-B40F-9CD0-8BD1635F6FB8}"/>
                </a:ext>
              </a:extLst>
            </p:cNvPr>
            <p:cNvSpPr txBox="1">
              <a:spLocks noChangeArrowheads="1"/>
            </p:cNvSpPr>
            <p:nvPr/>
          </p:nvSpPr>
          <p:spPr bwMode="auto">
            <a:xfrm>
              <a:off x="6297876" y="97837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156</a:t>
              </a:r>
            </a:p>
          </p:txBody>
        </p:sp>
        <p:sp>
          <p:nvSpPr>
            <p:cNvPr id="421907" name="TextBox 285">
              <a:extLst>
                <a:ext uri="{FF2B5EF4-FFF2-40B4-BE49-F238E27FC236}">
                  <a16:creationId xmlns:a16="http://schemas.microsoft.com/office/drawing/2014/main" id="{9001A066-CBB9-D95B-1142-94AA77FC268A}"/>
                </a:ext>
              </a:extLst>
            </p:cNvPr>
            <p:cNvSpPr txBox="1">
              <a:spLocks noChangeArrowheads="1"/>
            </p:cNvSpPr>
            <p:nvPr/>
          </p:nvSpPr>
          <p:spPr bwMode="auto">
            <a:xfrm>
              <a:off x="7269781" y="116633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158</a:t>
              </a:r>
            </a:p>
          </p:txBody>
        </p:sp>
        <p:sp>
          <p:nvSpPr>
            <p:cNvPr id="421908" name="TextBox 286">
              <a:extLst>
                <a:ext uri="{FF2B5EF4-FFF2-40B4-BE49-F238E27FC236}">
                  <a16:creationId xmlns:a16="http://schemas.microsoft.com/office/drawing/2014/main" id="{2D022AF6-6923-2BBB-55A2-F4F301A29BA3}"/>
                </a:ext>
              </a:extLst>
            </p:cNvPr>
            <p:cNvSpPr txBox="1">
              <a:spLocks noChangeArrowheads="1"/>
            </p:cNvSpPr>
            <p:nvPr/>
          </p:nvSpPr>
          <p:spPr bwMode="auto">
            <a:xfrm>
              <a:off x="6401101" y="2050256"/>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155</a:t>
              </a:r>
            </a:p>
          </p:txBody>
        </p:sp>
        <p:sp>
          <p:nvSpPr>
            <p:cNvPr id="421909" name="TextBox 287">
              <a:extLst>
                <a:ext uri="{FF2B5EF4-FFF2-40B4-BE49-F238E27FC236}">
                  <a16:creationId xmlns:a16="http://schemas.microsoft.com/office/drawing/2014/main" id="{7C4BD856-DE78-BE1D-FA48-6AAAC760C6C1}"/>
                </a:ext>
              </a:extLst>
            </p:cNvPr>
            <p:cNvSpPr txBox="1">
              <a:spLocks noChangeArrowheads="1"/>
            </p:cNvSpPr>
            <p:nvPr/>
          </p:nvSpPr>
          <p:spPr bwMode="auto">
            <a:xfrm>
              <a:off x="5313981" y="439420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145</a:t>
              </a:r>
            </a:p>
          </p:txBody>
        </p:sp>
        <p:sp>
          <p:nvSpPr>
            <p:cNvPr id="421910" name="TextBox 288">
              <a:extLst>
                <a:ext uri="{FF2B5EF4-FFF2-40B4-BE49-F238E27FC236}">
                  <a16:creationId xmlns:a16="http://schemas.microsoft.com/office/drawing/2014/main" id="{73B82E68-A06B-1D42-E380-9CB6127A4068}"/>
                </a:ext>
              </a:extLst>
            </p:cNvPr>
            <p:cNvSpPr txBox="1">
              <a:spLocks noChangeArrowheads="1"/>
            </p:cNvSpPr>
            <p:nvPr/>
          </p:nvSpPr>
          <p:spPr bwMode="auto">
            <a:xfrm>
              <a:off x="5272069" y="59684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143</a:t>
              </a:r>
            </a:p>
          </p:txBody>
        </p:sp>
        <p:sp>
          <p:nvSpPr>
            <p:cNvPr id="421911" name="TextBox 289">
              <a:extLst>
                <a:ext uri="{FF2B5EF4-FFF2-40B4-BE49-F238E27FC236}">
                  <a16:creationId xmlns:a16="http://schemas.microsoft.com/office/drawing/2014/main" id="{CB4A9147-B531-4DA7-74AF-1A39E10A6938}"/>
                </a:ext>
              </a:extLst>
            </p:cNvPr>
            <p:cNvSpPr txBox="1">
              <a:spLocks noChangeArrowheads="1"/>
            </p:cNvSpPr>
            <p:nvPr/>
          </p:nvSpPr>
          <p:spPr bwMode="auto">
            <a:xfrm>
              <a:off x="7345981" y="3911024"/>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133</a:t>
              </a:r>
            </a:p>
          </p:txBody>
        </p:sp>
        <p:sp>
          <p:nvSpPr>
            <p:cNvPr id="421912" name="TextBox 284">
              <a:extLst>
                <a:ext uri="{FF2B5EF4-FFF2-40B4-BE49-F238E27FC236}">
                  <a16:creationId xmlns:a16="http://schemas.microsoft.com/office/drawing/2014/main" id="{A5D6C082-C6FC-A565-DA04-C62061380C1D}"/>
                </a:ext>
              </a:extLst>
            </p:cNvPr>
            <p:cNvSpPr txBox="1">
              <a:spLocks noChangeArrowheads="1"/>
            </p:cNvSpPr>
            <p:nvPr/>
          </p:nvSpPr>
          <p:spPr bwMode="auto">
            <a:xfrm>
              <a:off x="7483495" y="375920"/>
              <a:ext cx="772593" cy="58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a:solidFill>
                    <a:srgbClr val="000000"/>
                  </a:solidFill>
                  <a:latin typeface="Arial" panose="020B0604020202020204" pitchFamily="34" charset="0"/>
                </a:rPr>
                <a:t>159</a:t>
              </a:r>
            </a:p>
          </p:txBody>
        </p:sp>
      </p:grpSp>
      <p:sp>
        <p:nvSpPr>
          <p:cNvPr id="421897" name="TextBox 298">
            <a:extLst>
              <a:ext uri="{FF2B5EF4-FFF2-40B4-BE49-F238E27FC236}">
                <a16:creationId xmlns:a16="http://schemas.microsoft.com/office/drawing/2014/main" id="{A1D59461-CE79-9725-AE9B-212397602765}"/>
              </a:ext>
            </a:extLst>
          </p:cNvPr>
          <p:cNvSpPr txBox="1">
            <a:spLocks noChangeArrowheads="1"/>
          </p:cNvSpPr>
          <p:nvPr/>
        </p:nvSpPr>
        <p:spPr bwMode="auto">
          <a:xfrm>
            <a:off x="1568450" y="228601"/>
            <a:ext cx="12298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dirty="0">
                <a:latin typeface="Arial" panose="020B0604020202020204" pitchFamily="34" charset="0"/>
              </a:rPr>
              <a:t>Crucial </a:t>
            </a:r>
            <a:br>
              <a:rPr lang="en-US" altLang="en-US" sz="2400" dirty="0">
                <a:latin typeface="Arial" panose="020B0604020202020204" pitchFamily="34" charset="0"/>
              </a:rPr>
            </a:br>
            <a:r>
              <a:rPr lang="en-US" altLang="en-US" sz="2400" dirty="0">
                <a:latin typeface="Arial" panose="020B0604020202020204" pitchFamily="34" charset="0"/>
              </a:rPr>
              <a:t>residue</a:t>
            </a:r>
          </a:p>
        </p:txBody>
      </p:sp>
      <p:sp>
        <p:nvSpPr>
          <p:cNvPr id="421898" name="Rectangle 299">
            <a:extLst>
              <a:ext uri="{FF2B5EF4-FFF2-40B4-BE49-F238E27FC236}">
                <a16:creationId xmlns:a16="http://schemas.microsoft.com/office/drawing/2014/main" id="{9DA85A53-664B-014D-F5F4-C52AEEBC84CE}"/>
              </a:ext>
            </a:extLst>
          </p:cNvPr>
          <p:cNvSpPr>
            <a:spLocks noChangeAspect="1"/>
          </p:cNvSpPr>
          <p:nvPr/>
        </p:nvSpPr>
        <p:spPr bwMode="auto">
          <a:xfrm>
            <a:off x="1139826" y="463551"/>
            <a:ext cx="403225" cy="360363"/>
          </a:xfrm>
          <a:prstGeom prst="rect">
            <a:avLst/>
          </a:prstGeom>
          <a:solidFill>
            <a:srgbClr val="00BA00"/>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899" name="Rectangle 300">
            <a:extLst>
              <a:ext uri="{FF2B5EF4-FFF2-40B4-BE49-F238E27FC236}">
                <a16:creationId xmlns:a16="http://schemas.microsoft.com/office/drawing/2014/main" id="{1AF54C6D-7320-31A7-256F-DB9DAADC3965}"/>
              </a:ext>
            </a:extLst>
          </p:cNvPr>
          <p:cNvSpPr>
            <a:spLocks noChangeAspect="1"/>
          </p:cNvSpPr>
          <p:nvPr/>
        </p:nvSpPr>
        <p:spPr bwMode="auto">
          <a:xfrm>
            <a:off x="1139826" y="1419226"/>
            <a:ext cx="403225" cy="360363"/>
          </a:xfrm>
          <a:prstGeom prst="rect">
            <a:avLst/>
          </a:prstGeom>
          <a:solidFill>
            <a:srgbClr val="FB830A"/>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0" name="TextBox 301">
            <a:extLst>
              <a:ext uri="{FF2B5EF4-FFF2-40B4-BE49-F238E27FC236}">
                <a16:creationId xmlns:a16="http://schemas.microsoft.com/office/drawing/2014/main" id="{C8CC9638-6CD9-B201-398D-1C4BCCB89587}"/>
              </a:ext>
            </a:extLst>
          </p:cNvPr>
          <p:cNvSpPr txBox="1">
            <a:spLocks noChangeArrowheads="1"/>
          </p:cNvSpPr>
          <p:nvPr/>
        </p:nvSpPr>
        <p:spPr bwMode="auto">
          <a:xfrm>
            <a:off x="1568451" y="1184276"/>
            <a:ext cx="16176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Accessory</a:t>
            </a:r>
            <a:br>
              <a:rPr lang="en-US" altLang="en-US" sz="2400">
                <a:latin typeface="Arial" panose="020B0604020202020204" pitchFamily="34" charset="0"/>
              </a:rPr>
            </a:br>
            <a:r>
              <a:rPr lang="en-US" altLang="en-US" sz="2400">
                <a:latin typeface="Arial" panose="020B0604020202020204" pitchFamily="34" charset="0"/>
              </a:rPr>
              <a:t>residue</a:t>
            </a:r>
          </a:p>
        </p:txBody>
      </p:sp>
      <p:sp>
        <p:nvSpPr>
          <p:cNvPr id="421901" name="Rectangle 302">
            <a:extLst>
              <a:ext uri="{FF2B5EF4-FFF2-40B4-BE49-F238E27FC236}">
                <a16:creationId xmlns:a16="http://schemas.microsoft.com/office/drawing/2014/main" id="{E1F72179-5635-00AF-05D8-1B2E51F3A581}"/>
              </a:ext>
            </a:extLst>
          </p:cNvPr>
          <p:cNvSpPr>
            <a:spLocks noChangeAspect="1"/>
          </p:cNvSpPr>
          <p:nvPr/>
        </p:nvSpPr>
        <p:spPr bwMode="auto">
          <a:xfrm>
            <a:off x="1139826" y="2297113"/>
            <a:ext cx="403225" cy="360362"/>
          </a:xfrm>
          <a:prstGeom prst="rect">
            <a:avLst/>
          </a:prstGeom>
          <a:solidFill>
            <a:srgbClr val="FCFF51"/>
          </a:solidFill>
          <a:ln w="2540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1600">
              <a:solidFill>
                <a:srgbClr val="000000"/>
              </a:solidFill>
              <a:latin typeface="Arial" panose="020B0604020202020204" pitchFamily="34" charset="0"/>
              <a:ea typeface="ヒラギノ角ゴ Pro W3" pitchFamily="1" charset="-128"/>
            </a:endParaRPr>
          </a:p>
        </p:txBody>
      </p:sp>
      <p:sp>
        <p:nvSpPr>
          <p:cNvPr id="421902" name="TextBox 303">
            <a:extLst>
              <a:ext uri="{FF2B5EF4-FFF2-40B4-BE49-F238E27FC236}">
                <a16:creationId xmlns:a16="http://schemas.microsoft.com/office/drawing/2014/main" id="{18C8CD7C-B26E-5140-A13C-B2A9BB5143C3}"/>
              </a:ext>
            </a:extLst>
          </p:cNvPr>
          <p:cNvSpPr txBox="1">
            <a:spLocks noChangeArrowheads="1"/>
          </p:cNvSpPr>
          <p:nvPr/>
        </p:nvSpPr>
        <p:spPr bwMode="auto">
          <a:xfrm>
            <a:off x="1568451" y="2246313"/>
            <a:ext cx="817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400">
                <a:latin typeface="Arial" panose="020B0604020202020204" pitchFamily="34" charset="0"/>
              </a:rPr>
              <a:t>RBS</a:t>
            </a:r>
          </a:p>
        </p:txBody>
      </p:sp>
      <p:sp>
        <p:nvSpPr>
          <p:cNvPr id="421903" name="Text Box 40">
            <a:extLst>
              <a:ext uri="{FF2B5EF4-FFF2-40B4-BE49-F238E27FC236}">
                <a16:creationId xmlns:a16="http://schemas.microsoft.com/office/drawing/2014/main" id="{7B285EC4-AE33-8CD0-3AF4-5069963B4935}"/>
              </a:ext>
            </a:extLst>
          </p:cNvPr>
          <p:cNvSpPr txBox="1">
            <a:spLocks noChangeArrowheads="1"/>
          </p:cNvSpPr>
          <p:nvPr/>
        </p:nvSpPr>
        <p:spPr bwMode="auto">
          <a:xfrm>
            <a:off x="-35831" y="6236835"/>
            <a:ext cx="6362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err="1">
                <a:latin typeface="Arial" panose="020B0604020202020204" pitchFamily="34" charset="0"/>
              </a:rPr>
              <a:t>Koel</a:t>
            </a:r>
            <a:r>
              <a:rPr lang="en-US" altLang="en-US" sz="1600" dirty="0">
                <a:latin typeface="Arial" panose="020B0604020202020204" pitchFamily="34" charset="0"/>
              </a:rPr>
              <a:t> </a:t>
            </a:r>
            <a:r>
              <a:rPr lang="en-US" altLang="en-US" sz="1600" i="1" dirty="0">
                <a:latin typeface="Arial" panose="020B0604020202020204" pitchFamily="34" charset="0"/>
              </a:rPr>
              <a:t>et al</a:t>
            </a:r>
            <a:r>
              <a:rPr lang="en-US" altLang="en-US" sz="1600" dirty="0">
                <a:latin typeface="Arial" panose="020B0604020202020204" pitchFamily="34" charset="0"/>
              </a:rPr>
              <a:t>, </a:t>
            </a:r>
          </a:p>
          <a:p>
            <a:pPr>
              <a:spcBef>
                <a:spcPct val="0"/>
              </a:spcBef>
              <a:buFontTx/>
              <a:buNone/>
            </a:pPr>
            <a:r>
              <a:rPr lang="en-US" altLang="en-US" sz="1600" b="1" dirty="0">
                <a:latin typeface="Arial" panose="020B0604020202020204" pitchFamily="34" charset="0"/>
              </a:rPr>
              <a:t>Science</a:t>
            </a:r>
            <a:r>
              <a:rPr lang="en-US" altLang="en-US" sz="1600" dirty="0">
                <a:latin typeface="Arial" panose="020B0604020202020204" pitchFamily="34" charset="0"/>
              </a:rPr>
              <a:t>, 2013</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1227324328"/>
              </p:ext>
            </p:extLst>
          </p:nvPr>
        </p:nvGraphicFramePr>
        <p:xfrm>
          <a:off x="1292726" y="1237043"/>
          <a:ext cx="9606547" cy="502856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Influenza A H3N2 evolves in clusters</a:t>
                      </a:r>
                    </a:p>
                    <a:p>
                      <a:pPr marL="285750" indent="-285750">
                        <a:lnSpc>
                          <a:spcPct val="150000"/>
                        </a:lnSpc>
                        <a:buFont typeface="Arial" panose="020B0604020202020204" pitchFamily="34" charset="0"/>
                        <a:buChar char="•"/>
                      </a:pPr>
                      <a:r>
                        <a:rPr lang="en-DE" sz="2800" dirty="0"/>
                        <a:t>Antigenic evolution does not perfectly match genetic evolution</a:t>
                      </a:r>
                    </a:p>
                    <a:p>
                      <a:pPr marL="285750" indent="-285750">
                        <a:lnSpc>
                          <a:spcPct val="150000"/>
                        </a:lnSpc>
                        <a:buFont typeface="Arial" panose="020B0604020202020204" pitchFamily="34" charset="0"/>
                        <a:buChar char="•"/>
                      </a:pPr>
                      <a:r>
                        <a:rPr lang="en-DE" sz="2800" dirty="0"/>
                        <a:t>Single amino acid subsitutions contribute more to antigenic change</a:t>
                      </a:r>
                    </a:p>
                    <a:p>
                      <a:pPr marL="285750" indent="-285750">
                        <a:lnSpc>
                          <a:spcPct val="150000"/>
                        </a:lnSpc>
                        <a:buFont typeface="Arial" panose="020B0604020202020204" pitchFamily="34" charset="0"/>
                        <a:buChar char="•"/>
                      </a:pPr>
                      <a:r>
                        <a:rPr lang="en-DE" sz="2800" dirty="0"/>
                        <a:t>The same positions are repeatedly involved in cluster transitions</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115258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E1AC-6A1C-B83C-06AD-3F2877E624E8}"/>
              </a:ext>
            </a:extLst>
          </p:cNvPr>
          <p:cNvSpPr>
            <a:spLocks noGrp="1"/>
          </p:cNvSpPr>
          <p:nvPr>
            <p:ph type="title"/>
          </p:nvPr>
        </p:nvSpPr>
        <p:spPr>
          <a:xfrm>
            <a:off x="914400" y="2563586"/>
            <a:ext cx="10363200" cy="1143000"/>
          </a:xfrm>
        </p:spPr>
        <p:txBody>
          <a:bodyPr/>
          <a:lstStyle/>
          <a:p>
            <a:r>
              <a:rPr lang="en-DE" dirty="0"/>
              <a:t>Antigenic change in SARS-CoV-2</a:t>
            </a:r>
          </a:p>
        </p:txBody>
      </p:sp>
    </p:spTree>
    <p:extLst>
      <p:ext uri="{BB962C8B-B14F-4D97-AF65-F5344CB8AC3E}">
        <p14:creationId xmlns:p14="http://schemas.microsoft.com/office/powerpoint/2010/main" val="3610193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7"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07" name="Google Shape;207;p37"/>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cxnSp>
        <p:nvCxnSpPr>
          <p:cNvPr id="208" name="Google Shape;208;p37"/>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09" name="Google Shape;209;p37"/>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10" name="Google Shape;210;p37"/>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11" name="Google Shape;211;p37"/>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12" name="Google Shape;212;p37"/>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13" name="Google Shape;213;p37"/>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14" name="Google Shape;214;p37"/>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15" name="Google Shape;215;p37"/>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16" name="Google Shape;216;p37"/>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17" name="Google Shape;217;p37"/>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18" name="Google Shape;218;p37"/>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19" name="Google Shape;219;p37"/>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20" name="Google Shape;220;p37"/>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21" name="Google Shape;221;p37"/>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22" name="Google Shape;222;p37"/>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23" name="Google Shape;223;p37"/>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24" name="Google Shape;224;p37"/>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25" name="Google Shape;225;p37"/>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26" name="Google Shape;226;p37"/>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7" name="Google Shape;227;p37"/>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8" name="Google Shape;228;p37"/>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29" name="Google Shape;229;p37"/>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30" name="Google Shape;230;p37"/>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1" name="Google Shape;231;p37"/>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32" name="Google Shape;232;p37"/>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33" name="Google Shape;233;p37"/>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34" name="Google Shape;234;p37"/>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35" name="Google Shape;235;p37"/>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36" name="Google Shape;236;p37"/>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37" name="Google Shape;237;p37"/>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38" name="Google Shape;238;p37"/>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39" name="Google Shape;239;p37"/>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a:t>Samuel H Wilks, Barbara Mühlemann, Xiaoying Shen et al.  https://www.biorxiv.org/content/10.1101/2022.01.28.477987v1      </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8" descr="main_figure_map_no_labels.pdf"/>
          <p:cNvPicPr preferRelativeResize="0"/>
          <p:nvPr/>
        </p:nvPicPr>
        <p:blipFill rotWithShape="1">
          <a:blip r:embed="rId3">
            <a:alphaModFix/>
          </a:blip>
          <a:srcRect/>
          <a:stretch/>
        </p:blipFill>
        <p:spPr>
          <a:xfrm>
            <a:off x="2252782" y="-147294"/>
            <a:ext cx="7679717" cy="6582615"/>
          </a:xfrm>
          <a:prstGeom prst="rect">
            <a:avLst/>
          </a:prstGeom>
          <a:noFill/>
          <a:ln>
            <a:noFill/>
          </a:ln>
        </p:spPr>
      </p:pic>
      <p:cxnSp>
        <p:nvCxnSpPr>
          <p:cNvPr id="245" name="Google Shape;245;p38"/>
          <p:cNvCxnSpPr/>
          <p:nvPr/>
        </p:nvCxnSpPr>
        <p:spPr>
          <a:xfrm flipH="1">
            <a:off x="6952059" y="2611633"/>
            <a:ext cx="3004800" cy="54800"/>
          </a:xfrm>
          <a:prstGeom prst="straightConnector1">
            <a:avLst/>
          </a:prstGeom>
          <a:noFill/>
          <a:ln w="9525" cap="flat" cmpd="sng">
            <a:solidFill>
              <a:srgbClr val="D5D5D5"/>
            </a:solidFill>
            <a:prstDash val="solid"/>
            <a:miter lim="400000"/>
            <a:headEnd type="none" w="sm" len="sm"/>
            <a:tailEnd type="triangle" w="med" len="med"/>
          </a:ln>
        </p:spPr>
      </p:cxnSp>
      <p:sp>
        <p:nvSpPr>
          <p:cNvPr id="246" name="Google Shape;246;p38"/>
          <p:cNvSpPr/>
          <p:nvPr/>
        </p:nvSpPr>
        <p:spPr>
          <a:xfrm>
            <a:off x="5248007" y="490212"/>
            <a:ext cx="2843600" cy="237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7" name="Google Shape;247;p38"/>
          <p:cNvSpPr/>
          <p:nvPr/>
        </p:nvSpPr>
        <p:spPr>
          <a:xfrm>
            <a:off x="6621529" y="2852044"/>
            <a:ext cx="1231600" cy="858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8" name="Google Shape;248;p38"/>
          <p:cNvSpPr/>
          <p:nvPr/>
        </p:nvSpPr>
        <p:spPr>
          <a:xfrm>
            <a:off x="6608368" y="3886493"/>
            <a:ext cx="1246800" cy="13036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49" name="Google Shape;249;p38"/>
          <p:cNvSpPr/>
          <p:nvPr/>
        </p:nvSpPr>
        <p:spPr>
          <a:xfrm>
            <a:off x="8212959" y="4379584"/>
            <a:ext cx="1501200" cy="14280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0" name="Google Shape;250;p38"/>
          <p:cNvSpPr/>
          <p:nvPr/>
        </p:nvSpPr>
        <p:spPr>
          <a:xfrm rot="-1746584">
            <a:off x="2308201" y="4246048"/>
            <a:ext cx="3634243" cy="1379848"/>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1" name="Google Shape;251;p38"/>
          <p:cNvSpPr/>
          <p:nvPr/>
        </p:nvSpPr>
        <p:spPr>
          <a:xfrm>
            <a:off x="3273804" y="2205317"/>
            <a:ext cx="2141600" cy="17492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
        <p:nvSpPr>
          <p:cNvPr id="252" name="Google Shape;252;p38"/>
          <p:cNvSpPr txBox="1"/>
          <p:nvPr/>
        </p:nvSpPr>
        <p:spPr>
          <a:xfrm>
            <a:off x="7287099" y="3250053"/>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a:t>
            </a:r>
            <a:endParaRPr sz="667" dirty="0">
              <a:solidFill>
                <a:srgbClr val="FF0000"/>
              </a:solidFill>
            </a:endParaRPr>
          </a:p>
          <a:p>
            <a:pPr>
              <a:buClr>
                <a:srgbClr val="000000"/>
              </a:buClr>
              <a:buSzPts val="1100"/>
            </a:pPr>
            <a:endParaRPr sz="1467" dirty="0">
              <a:solidFill>
                <a:srgbClr val="FF0000"/>
              </a:solidFill>
              <a:latin typeface="Helvetica Neue"/>
              <a:ea typeface="Helvetica Neue"/>
              <a:cs typeface="Helvetica Neue"/>
              <a:sym typeface="Helvetica Neue"/>
            </a:endParaRPr>
          </a:p>
        </p:txBody>
      </p:sp>
      <p:sp>
        <p:nvSpPr>
          <p:cNvPr id="253" name="Google Shape;253;p38"/>
          <p:cNvSpPr txBox="1"/>
          <p:nvPr/>
        </p:nvSpPr>
        <p:spPr>
          <a:xfrm>
            <a:off x="6632933" y="522028"/>
            <a:ext cx="1865600" cy="728597"/>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484K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501Y </a:t>
            </a:r>
            <a:endParaRPr sz="667" dirty="0">
              <a:solidFill>
                <a:srgbClr val="FF0000"/>
              </a:solidFill>
              <a:latin typeface="Helvetica Neue"/>
              <a:ea typeface="Helvetica Neue"/>
              <a:cs typeface="Helvetica Neue"/>
              <a:sym typeface="Helvetica Neue"/>
            </a:endParaRPr>
          </a:p>
          <a:p>
            <a:pPr>
              <a:buClr>
                <a:srgbClr val="000000"/>
              </a:buClr>
              <a:buSzPts val="1100"/>
            </a:pPr>
            <a:r>
              <a:rPr lang="en-GB" sz="1467" dirty="0">
                <a:solidFill>
                  <a:srgbClr val="FF0000"/>
                </a:solidFill>
                <a:latin typeface="Helvetica Neue"/>
                <a:ea typeface="Helvetica Neue"/>
                <a:cs typeface="Helvetica Neue"/>
                <a:sym typeface="Helvetica Neue"/>
              </a:rPr>
              <a:t>417N/T</a:t>
            </a:r>
            <a:endParaRPr sz="667" dirty="0">
              <a:solidFill>
                <a:srgbClr val="FF0000"/>
              </a:solidFill>
              <a:latin typeface="Helvetica Neue"/>
              <a:ea typeface="Helvetica Neue"/>
              <a:cs typeface="Helvetica Neue"/>
              <a:sym typeface="Helvetica Neue"/>
            </a:endParaRPr>
          </a:p>
        </p:txBody>
      </p:sp>
      <p:sp>
        <p:nvSpPr>
          <p:cNvPr id="254" name="Google Shape;254;p38"/>
          <p:cNvSpPr txBox="1"/>
          <p:nvPr/>
        </p:nvSpPr>
        <p:spPr>
          <a:xfrm>
            <a:off x="7182264" y="4525585"/>
            <a:ext cx="598000" cy="5028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a:p>
            <a:pPr>
              <a:buClr>
                <a:srgbClr val="000000"/>
              </a:buClr>
              <a:buSzPts val="1100"/>
            </a:pPr>
            <a:r>
              <a:rPr lang="en-GB" sz="1467" dirty="0">
                <a:solidFill>
                  <a:srgbClr val="FF0000"/>
                </a:solidFill>
                <a:latin typeface="Helvetica Neue"/>
                <a:ea typeface="Helvetica Neue"/>
                <a:cs typeface="Helvetica Neue"/>
                <a:sym typeface="Helvetica Neue"/>
              </a:rPr>
              <a:t>484Q</a:t>
            </a:r>
            <a:endParaRPr sz="667" dirty="0">
              <a:solidFill>
                <a:srgbClr val="FF0000"/>
              </a:solidFill>
            </a:endParaRPr>
          </a:p>
        </p:txBody>
      </p:sp>
      <p:cxnSp>
        <p:nvCxnSpPr>
          <p:cNvPr id="255" name="Google Shape;255;p38"/>
          <p:cNvCxnSpPr/>
          <p:nvPr/>
        </p:nvCxnSpPr>
        <p:spPr>
          <a:xfrm flipH="1">
            <a:off x="7068804" y="457171"/>
            <a:ext cx="2894000" cy="924400"/>
          </a:xfrm>
          <a:prstGeom prst="straightConnector1">
            <a:avLst/>
          </a:prstGeom>
          <a:noFill/>
          <a:ln w="9525" cap="flat" cmpd="sng">
            <a:solidFill>
              <a:srgbClr val="D5D5D5"/>
            </a:solidFill>
            <a:prstDash val="solid"/>
            <a:miter lim="400000"/>
            <a:headEnd type="none" w="sm" len="sm"/>
            <a:tailEnd type="triangle" w="med" len="med"/>
          </a:ln>
        </p:spPr>
      </p:cxnSp>
      <p:sp>
        <p:nvSpPr>
          <p:cNvPr id="256" name="Google Shape;256;p38"/>
          <p:cNvSpPr txBox="1"/>
          <p:nvPr/>
        </p:nvSpPr>
        <p:spPr>
          <a:xfrm>
            <a:off x="10076204" y="155667"/>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B.1.351 (Beta)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L18F, D80A, D215G, Δ242-244, R246I,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A701V</a:t>
            </a:r>
            <a:endParaRPr sz="667"/>
          </a:p>
        </p:txBody>
      </p:sp>
      <p:sp>
        <p:nvSpPr>
          <p:cNvPr id="257" name="Google Shape;257;p38"/>
          <p:cNvSpPr txBox="1"/>
          <p:nvPr/>
        </p:nvSpPr>
        <p:spPr>
          <a:xfrm>
            <a:off x="10069853" y="114451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B.1.621 (Mu)</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T95I, insert143T, Y144S, Y145N, </a:t>
            </a:r>
            <a:r>
              <a:rPr lang="en-GB" sz="933" b="1">
                <a:solidFill>
                  <a:srgbClr val="000000"/>
                </a:solidFill>
                <a:latin typeface="Helvetica Neue"/>
                <a:ea typeface="Helvetica Neue"/>
                <a:cs typeface="Helvetica Neue"/>
                <a:sym typeface="Helvetica Neue"/>
              </a:rPr>
              <a:t>R346K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P681H, D950N</a:t>
            </a:r>
            <a:endParaRPr sz="667"/>
          </a:p>
        </p:txBody>
      </p:sp>
      <p:cxnSp>
        <p:nvCxnSpPr>
          <p:cNvPr id="258" name="Google Shape;258;p38"/>
          <p:cNvCxnSpPr/>
          <p:nvPr/>
        </p:nvCxnSpPr>
        <p:spPr>
          <a:xfrm flipH="1">
            <a:off x="7497980" y="1509969"/>
            <a:ext cx="2465200" cy="640400"/>
          </a:xfrm>
          <a:prstGeom prst="straightConnector1">
            <a:avLst/>
          </a:prstGeom>
          <a:noFill/>
          <a:ln w="9525" cap="flat" cmpd="sng">
            <a:solidFill>
              <a:srgbClr val="D5D5D5"/>
            </a:solidFill>
            <a:prstDash val="solid"/>
            <a:miter lim="400000"/>
            <a:headEnd type="none" w="sm" len="sm"/>
            <a:tailEnd type="triangle" w="med" len="med"/>
          </a:ln>
        </p:spPr>
      </p:cxnSp>
      <p:sp>
        <p:nvSpPr>
          <p:cNvPr id="259" name="Google Shape;259;p38"/>
          <p:cNvSpPr txBox="1"/>
          <p:nvPr/>
        </p:nvSpPr>
        <p:spPr>
          <a:xfrm>
            <a:off x="10066972" y="2131954"/>
            <a:ext cx="1865600" cy="74623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B.1.1.7+E484K</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E484K, N501Y</a:t>
            </a:r>
            <a:r>
              <a:rPr lang="en-GB" sz="933">
                <a:solidFill>
                  <a:srgbClr val="000000"/>
                </a:solidFill>
                <a:latin typeface="Helvetica Neue"/>
                <a:ea typeface="Helvetica Neue"/>
                <a:cs typeface="Helvetica Neue"/>
                <a:sym typeface="Helvetica Neue"/>
              </a:rPr>
              <a:t>, A570D, D614G, P681H, T716I, S982A, D1118H</a:t>
            </a:r>
            <a:endParaRPr sz="667"/>
          </a:p>
        </p:txBody>
      </p:sp>
      <p:sp>
        <p:nvSpPr>
          <p:cNvPr id="260" name="Google Shape;260;p38"/>
          <p:cNvSpPr txBox="1"/>
          <p:nvPr/>
        </p:nvSpPr>
        <p:spPr>
          <a:xfrm>
            <a:off x="10069853" y="312058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B.1.526+E484K (Iota)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L5F, T95I, D253G,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D614G, A701V</a:t>
            </a:r>
            <a:endParaRPr sz="667"/>
          </a:p>
        </p:txBody>
      </p:sp>
      <p:cxnSp>
        <p:nvCxnSpPr>
          <p:cNvPr id="261" name="Google Shape;261;p38"/>
          <p:cNvCxnSpPr/>
          <p:nvPr/>
        </p:nvCxnSpPr>
        <p:spPr>
          <a:xfrm rot="10800000">
            <a:off x="7288443" y="3228295"/>
            <a:ext cx="2675600" cy="176400"/>
          </a:xfrm>
          <a:prstGeom prst="straightConnector1">
            <a:avLst/>
          </a:prstGeom>
          <a:noFill/>
          <a:ln w="9525" cap="flat" cmpd="sng">
            <a:solidFill>
              <a:srgbClr val="D5D5D5"/>
            </a:solidFill>
            <a:prstDash val="solid"/>
            <a:miter lim="400000"/>
            <a:headEnd type="none" w="sm" len="sm"/>
            <a:tailEnd type="triangle" w="med" len="med"/>
          </a:ln>
        </p:spPr>
      </p:cxnSp>
      <p:cxnSp>
        <p:nvCxnSpPr>
          <p:cNvPr id="262" name="Google Shape;262;p38"/>
          <p:cNvCxnSpPr/>
          <p:nvPr/>
        </p:nvCxnSpPr>
        <p:spPr>
          <a:xfrm flipH="1">
            <a:off x="7301100" y="4232272"/>
            <a:ext cx="2668800" cy="70800"/>
          </a:xfrm>
          <a:prstGeom prst="straightConnector1">
            <a:avLst/>
          </a:prstGeom>
          <a:noFill/>
          <a:ln w="9525" cap="flat" cmpd="sng">
            <a:solidFill>
              <a:srgbClr val="D5D5D5"/>
            </a:solidFill>
            <a:prstDash val="solid"/>
            <a:miter lim="400000"/>
            <a:headEnd type="none" w="sm" len="sm"/>
            <a:tailEnd type="triangle" w="med" len="med"/>
          </a:ln>
        </p:spPr>
      </p:cxnSp>
      <p:sp>
        <p:nvSpPr>
          <p:cNvPr id="263" name="Google Shape;263;p38"/>
          <p:cNvSpPr txBox="1"/>
          <p:nvPr/>
        </p:nvSpPr>
        <p:spPr>
          <a:xfrm>
            <a:off x="10066972" y="3958772"/>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B.1.617.1 (Kappa)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G142D, E154K,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E484Q</a:t>
            </a:r>
            <a:r>
              <a:rPr lang="en-GB" sz="933">
                <a:solidFill>
                  <a:srgbClr val="000000"/>
                </a:solidFill>
                <a:latin typeface="Helvetica Neue"/>
                <a:ea typeface="Helvetica Neue"/>
                <a:cs typeface="Helvetica Neue"/>
                <a:sym typeface="Helvetica Neue"/>
              </a:rPr>
              <a:t>, D614G, P681R, Q1071H</a:t>
            </a:r>
            <a:endParaRPr sz="667"/>
          </a:p>
        </p:txBody>
      </p:sp>
      <p:cxnSp>
        <p:nvCxnSpPr>
          <p:cNvPr id="264" name="Google Shape;264;p38"/>
          <p:cNvCxnSpPr/>
          <p:nvPr/>
        </p:nvCxnSpPr>
        <p:spPr>
          <a:xfrm rot="10800000">
            <a:off x="7013371" y="4758244"/>
            <a:ext cx="598000" cy="1402400"/>
          </a:xfrm>
          <a:prstGeom prst="straightConnector1">
            <a:avLst/>
          </a:prstGeom>
          <a:noFill/>
          <a:ln w="9525" cap="flat" cmpd="sng">
            <a:solidFill>
              <a:srgbClr val="D5D5D5"/>
            </a:solidFill>
            <a:prstDash val="solid"/>
            <a:miter lim="400000"/>
            <a:headEnd type="none" w="sm" len="sm"/>
            <a:tailEnd type="triangle" w="med" len="med"/>
          </a:ln>
        </p:spPr>
      </p:cxnSp>
      <p:sp>
        <p:nvSpPr>
          <p:cNvPr id="265" name="Google Shape;265;p38"/>
          <p:cNvSpPr txBox="1"/>
          <p:nvPr/>
        </p:nvSpPr>
        <p:spPr>
          <a:xfrm>
            <a:off x="10069868" y="4991925"/>
            <a:ext cx="2094800" cy="1607620"/>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B.1.1.529 (Omicron </a:t>
            </a:r>
            <a:r>
              <a:rPr lang="en-GB" sz="1200">
                <a:solidFill>
                  <a:srgbClr val="000000"/>
                </a:solidFill>
                <a:latin typeface="Helvetica Neue"/>
                <a:ea typeface="Helvetica Neue"/>
                <a:cs typeface="Helvetica Neue"/>
                <a:sym typeface="Helvetica Neue"/>
              </a:rPr>
              <a:t>BA.1</a:t>
            </a:r>
            <a:r>
              <a:rPr lang="en-GB" sz="1467">
                <a:solidFill>
                  <a:srgbClr val="000000"/>
                </a:solidFill>
                <a:latin typeface="Helvetica Neue"/>
                <a:ea typeface="Helvetica Neue"/>
                <a:cs typeface="Helvetica Neue"/>
                <a:sym typeface="Helvetica Neue"/>
              </a:rPr>
              <a:t>)</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A67V, Δ69-70, T95I, G142D, Δ143-145, N211I, Δ212, insert214EPE, </a:t>
            </a:r>
            <a:r>
              <a:rPr lang="en-GB" sz="933" b="1">
                <a:solidFill>
                  <a:srgbClr val="000000"/>
                </a:solidFill>
                <a:latin typeface="Helvetica Neue"/>
                <a:ea typeface="Helvetica Neue"/>
                <a:cs typeface="Helvetica Neue"/>
                <a:sym typeface="Helvetica Neue"/>
              </a:rPr>
              <a:t>G339D, S371L, S373P, S375F, K417N, N440K, G446S, S477N, T478K, E484A, Q493R, G496S, Q498R, N501Y</a:t>
            </a:r>
            <a:r>
              <a:rPr lang="en-GB" sz="933">
                <a:solidFill>
                  <a:srgbClr val="000000"/>
                </a:solidFill>
                <a:latin typeface="Helvetica Neue"/>
                <a:ea typeface="Helvetica Neue"/>
                <a:cs typeface="Helvetica Neue"/>
                <a:sym typeface="Helvetica Neue"/>
              </a:rPr>
              <a:t>, Y505H, T547K, D614G, H655Y, N679K, P681H, N764K, D796Y, N856K, Q954H, N969K, L981F</a:t>
            </a:r>
            <a:endParaRPr sz="667"/>
          </a:p>
        </p:txBody>
      </p:sp>
      <p:cxnSp>
        <p:nvCxnSpPr>
          <p:cNvPr id="266" name="Google Shape;266;p38"/>
          <p:cNvCxnSpPr/>
          <p:nvPr/>
        </p:nvCxnSpPr>
        <p:spPr>
          <a:xfrm rot="10800000">
            <a:off x="8993935" y="4956563"/>
            <a:ext cx="980800" cy="701600"/>
          </a:xfrm>
          <a:prstGeom prst="straightConnector1">
            <a:avLst/>
          </a:prstGeom>
          <a:noFill/>
          <a:ln w="9525" cap="flat" cmpd="sng">
            <a:solidFill>
              <a:srgbClr val="D5D5D5"/>
            </a:solidFill>
            <a:prstDash val="solid"/>
            <a:miter lim="400000"/>
            <a:headEnd type="none" w="sm" len="sm"/>
            <a:tailEnd type="triangle" w="med" len="med"/>
          </a:ln>
        </p:spPr>
      </p:cxnSp>
      <p:cxnSp>
        <p:nvCxnSpPr>
          <p:cNvPr id="267" name="Google Shape;267;p38"/>
          <p:cNvCxnSpPr/>
          <p:nvPr/>
        </p:nvCxnSpPr>
        <p:spPr>
          <a:xfrm>
            <a:off x="2186104" y="549595"/>
            <a:ext cx="3482400" cy="1190000"/>
          </a:xfrm>
          <a:prstGeom prst="straightConnector1">
            <a:avLst/>
          </a:prstGeom>
          <a:noFill/>
          <a:ln w="9525" cap="flat" cmpd="sng">
            <a:solidFill>
              <a:srgbClr val="D5D5D5"/>
            </a:solidFill>
            <a:prstDash val="solid"/>
            <a:miter lim="400000"/>
            <a:headEnd type="none" w="sm" len="sm"/>
            <a:tailEnd type="triangle" w="med" len="med"/>
          </a:ln>
        </p:spPr>
      </p:cxnSp>
      <p:sp>
        <p:nvSpPr>
          <p:cNvPr id="268" name="Google Shape;268;p38"/>
          <p:cNvSpPr txBox="1"/>
          <p:nvPr/>
        </p:nvSpPr>
        <p:spPr>
          <a:xfrm>
            <a:off x="237400" y="98490"/>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b="1">
                <a:solidFill>
                  <a:srgbClr val="000000"/>
                </a:solidFill>
                <a:latin typeface="Helvetica Neue"/>
                <a:ea typeface="Helvetica Neue"/>
                <a:cs typeface="Helvetica Neue"/>
                <a:sym typeface="Helvetica Neue"/>
              </a:rPr>
              <a:t> </a:t>
            </a:r>
            <a:r>
              <a:rPr lang="en-GB" sz="1467">
                <a:solidFill>
                  <a:srgbClr val="000000"/>
                </a:solidFill>
                <a:latin typeface="Helvetica Neue"/>
                <a:ea typeface="Helvetica Neue"/>
                <a:cs typeface="Helvetica Neue"/>
                <a:sym typeface="Helvetica Neue"/>
              </a:rPr>
              <a:t>P.1 (Gamma)</a:t>
            </a:r>
            <a:endParaRPr sz="1200">
              <a:solidFill>
                <a:srgbClr val="5E5E5E"/>
              </a:solidFill>
              <a:latin typeface="Helvetica Neue"/>
              <a:ea typeface="Helvetica Neue"/>
              <a:cs typeface="Helvetica Neue"/>
              <a:sym typeface="Helvetica Neue"/>
            </a:endParaRPr>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L18F, T20N, P26S, D138Y, R190S, </a:t>
            </a:r>
            <a:r>
              <a:rPr lang="en-GB" sz="933" b="1">
                <a:solidFill>
                  <a:srgbClr val="000000"/>
                </a:solidFill>
                <a:latin typeface="Helvetica Neue"/>
                <a:ea typeface="Helvetica Neue"/>
                <a:cs typeface="Helvetica Neue"/>
                <a:sym typeface="Helvetica Neue"/>
              </a:rPr>
              <a:t>K417T</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E484K</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D614G, H655Y, T1027I</a:t>
            </a:r>
            <a:endParaRPr sz="667"/>
          </a:p>
        </p:txBody>
      </p:sp>
      <p:sp>
        <p:nvSpPr>
          <p:cNvPr id="269" name="Google Shape;269;p38"/>
          <p:cNvSpPr txBox="1"/>
          <p:nvPr/>
        </p:nvSpPr>
        <p:spPr>
          <a:xfrm>
            <a:off x="230565" y="1003986"/>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B.1.1.7 (Alpha)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Δ69-70, Δ144, </a:t>
            </a:r>
            <a:r>
              <a:rPr lang="en-GB" sz="933" b="1">
                <a:solidFill>
                  <a:srgbClr val="000000"/>
                </a:solidFill>
                <a:latin typeface="Helvetica Neue"/>
                <a:ea typeface="Helvetica Neue"/>
                <a:cs typeface="Helvetica Neue"/>
                <a:sym typeface="Helvetica Neue"/>
              </a:rPr>
              <a:t>N501Y</a:t>
            </a:r>
            <a:r>
              <a:rPr lang="en-GB" sz="933">
                <a:solidFill>
                  <a:srgbClr val="000000"/>
                </a:solidFill>
                <a:latin typeface="Helvetica Neue"/>
                <a:ea typeface="Helvetica Neue"/>
                <a:cs typeface="Helvetica Neue"/>
                <a:sym typeface="Helvetica Neue"/>
              </a:rPr>
              <a:t>, A570D, D614G, P681H, T716I, S982A, D1118H</a:t>
            </a:r>
            <a:endParaRPr sz="667"/>
          </a:p>
        </p:txBody>
      </p:sp>
      <p:cxnSp>
        <p:nvCxnSpPr>
          <p:cNvPr id="270" name="Google Shape;270;p38"/>
          <p:cNvCxnSpPr/>
          <p:nvPr/>
        </p:nvCxnSpPr>
        <p:spPr>
          <a:xfrm>
            <a:off x="2181299" y="1367152"/>
            <a:ext cx="2204800" cy="1409600"/>
          </a:xfrm>
          <a:prstGeom prst="straightConnector1">
            <a:avLst/>
          </a:prstGeom>
          <a:noFill/>
          <a:ln w="9525" cap="flat" cmpd="sng">
            <a:solidFill>
              <a:srgbClr val="D5D5D5"/>
            </a:solidFill>
            <a:prstDash val="solid"/>
            <a:miter lim="400000"/>
            <a:headEnd type="none" w="sm" len="sm"/>
            <a:tailEnd type="triangle" w="med" len="med"/>
          </a:ln>
        </p:spPr>
      </p:cxnSp>
      <p:sp>
        <p:nvSpPr>
          <p:cNvPr id="271" name="Google Shape;271;p38"/>
          <p:cNvSpPr txBox="1"/>
          <p:nvPr/>
        </p:nvSpPr>
        <p:spPr>
          <a:xfrm>
            <a:off x="237628" y="1951671"/>
            <a:ext cx="1865600" cy="277064"/>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D614G</a:t>
            </a:r>
            <a:endParaRPr sz="667"/>
          </a:p>
        </p:txBody>
      </p:sp>
      <p:cxnSp>
        <p:nvCxnSpPr>
          <p:cNvPr id="272" name="Google Shape;272;p38"/>
          <p:cNvCxnSpPr/>
          <p:nvPr/>
        </p:nvCxnSpPr>
        <p:spPr>
          <a:xfrm>
            <a:off x="2175884" y="2094436"/>
            <a:ext cx="2210800" cy="1229200"/>
          </a:xfrm>
          <a:prstGeom prst="straightConnector1">
            <a:avLst/>
          </a:prstGeom>
          <a:noFill/>
          <a:ln w="9525" cap="flat" cmpd="sng">
            <a:solidFill>
              <a:srgbClr val="D5D5D5"/>
            </a:solidFill>
            <a:prstDash val="solid"/>
            <a:miter lim="400000"/>
            <a:headEnd type="none" w="sm" len="sm"/>
            <a:tailEnd type="triangle" w="med" len="med"/>
          </a:ln>
        </p:spPr>
      </p:cxnSp>
      <p:sp>
        <p:nvSpPr>
          <p:cNvPr id="273" name="Google Shape;273;p38"/>
          <p:cNvSpPr txBox="1"/>
          <p:nvPr/>
        </p:nvSpPr>
        <p:spPr>
          <a:xfrm>
            <a:off x="237400" y="4721035"/>
            <a:ext cx="18656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 (Delta)</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4" name="Google Shape;274;p38"/>
          <p:cNvSpPr txBox="1"/>
          <p:nvPr/>
        </p:nvSpPr>
        <p:spPr>
          <a:xfrm>
            <a:off x="7893" y="555610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V70F, G142D, Δ156-157, R158G, A222V,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5" name="Google Shape;275;p38"/>
          <p:cNvSpPr txBox="1"/>
          <p:nvPr/>
        </p:nvSpPr>
        <p:spPr>
          <a:xfrm>
            <a:off x="94319" y="3885964"/>
            <a:ext cx="200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 B.1.617.2+K417N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Δ156-F157, R158G,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sp>
        <p:nvSpPr>
          <p:cNvPr id="276" name="Google Shape;276;p38"/>
          <p:cNvSpPr txBox="1"/>
          <p:nvPr/>
        </p:nvSpPr>
        <p:spPr>
          <a:xfrm>
            <a:off x="8316" y="3044659"/>
            <a:ext cx="2094800" cy="74623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B.1.617.2 (AY.1)+K417N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T19R, T95I, G142D, Δ156-157, R158G, W258L, </a:t>
            </a:r>
            <a:r>
              <a:rPr lang="en-GB" sz="933" b="1">
                <a:solidFill>
                  <a:srgbClr val="000000"/>
                </a:solidFill>
                <a:latin typeface="Helvetica Neue"/>
                <a:ea typeface="Helvetica Neue"/>
                <a:cs typeface="Helvetica Neue"/>
                <a:sym typeface="Helvetica Neue"/>
              </a:rPr>
              <a:t>K417N</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a:t>
            </a:r>
            <a:r>
              <a:rPr lang="en-GB" sz="933">
                <a:solidFill>
                  <a:srgbClr val="000000"/>
                </a:solidFill>
                <a:latin typeface="Helvetica Neue"/>
                <a:ea typeface="Helvetica Neue"/>
                <a:cs typeface="Helvetica Neue"/>
                <a:sym typeface="Helvetica Neue"/>
              </a:rPr>
              <a:t>, D614G, P681R, D950N</a:t>
            </a:r>
            <a:endParaRPr sz="667"/>
          </a:p>
        </p:txBody>
      </p:sp>
      <p:cxnSp>
        <p:nvCxnSpPr>
          <p:cNvPr id="277" name="Google Shape;277;p38"/>
          <p:cNvCxnSpPr/>
          <p:nvPr/>
        </p:nvCxnSpPr>
        <p:spPr>
          <a:xfrm>
            <a:off x="2182391" y="3374732"/>
            <a:ext cx="1937200" cy="947600"/>
          </a:xfrm>
          <a:prstGeom prst="straightConnector1">
            <a:avLst/>
          </a:prstGeom>
          <a:noFill/>
          <a:ln w="9525" cap="flat" cmpd="sng">
            <a:solidFill>
              <a:srgbClr val="D5D5D5"/>
            </a:solidFill>
            <a:prstDash val="solid"/>
            <a:miter lim="400000"/>
            <a:headEnd type="none" w="sm" len="sm"/>
            <a:tailEnd type="triangle" w="med" len="med"/>
          </a:ln>
        </p:spPr>
      </p:cxnSp>
      <p:cxnSp>
        <p:nvCxnSpPr>
          <p:cNvPr id="278" name="Google Shape;278;p38"/>
          <p:cNvCxnSpPr/>
          <p:nvPr/>
        </p:nvCxnSpPr>
        <p:spPr>
          <a:xfrm rot="10800000" flipH="1">
            <a:off x="2177871" y="4714579"/>
            <a:ext cx="1804400" cy="303600"/>
          </a:xfrm>
          <a:prstGeom prst="straightConnector1">
            <a:avLst/>
          </a:prstGeom>
          <a:noFill/>
          <a:ln w="9525" cap="flat" cmpd="sng">
            <a:solidFill>
              <a:srgbClr val="D5D5D5"/>
            </a:solidFill>
            <a:prstDash val="solid"/>
            <a:miter lim="400000"/>
            <a:headEnd type="none" w="sm" len="sm"/>
            <a:tailEnd type="triangle" w="med" len="med"/>
          </a:ln>
        </p:spPr>
      </p:cxnSp>
      <p:cxnSp>
        <p:nvCxnSpPr>
          <p:cNvPr id="279" name="Google Shape;279;p38"/>
          <p:cNvCxnSpPr/>
          <p:nvPr/>
        </p:nvCxnSpPr>
        <p:spPr>
          <a:xfrm>
            <a:off x="2181525" y="4225908"/>
            <a:ext cx="1840000" cy="312400"/>
          </a:xfrm>
          <a:prstGeom prst="straightConnector1">
            <a:avLst/>
          </a:prstGeom>
          <a:noFill/>
          <a:ln w="9525" cap="flat" cmpd="sng">
            <a:solidFill>
              <a:srgbClr val="D5D5D5"/>
            </a:solidFill>
            <a:prstDash val="solid"/>
            <a:miter lim="400000"/>
            <a:headEnd type="none" w="sm" len="sm"/>
            <a:tailEnd type="triangle" w="med" len="med"/>
          </a:ln>
        </p:spPr>
      </p:cxnSp>
      <p:cxnSp>
        <p:nvCxnSpPr>
          <p:cNvPr id="280" name="Google Shape;280;p38"/>
          <p:cNvCxnSpPr/>
          <p:nvPr/>
        </p:nvCxnSpPr>
        <p:spPr>
          <a:xfrm rot="10800000" flipH="1">
            <a:off x="2181744" y="4842133"/>
            <a:ext cx="2240000" cy="1094400"/>
          </a:xfrm>
          <a:prstGeom prst="straightConnector1">
            <a:avLst/>
          </a:prstGeom>
          <a:noFill/>
          <a:ln w="9525" cap="flat" cmpd="sng">
            <a:solidFill>
              <a:srgbClr val="D5D5D5"/>
            </a:solidFill>
            <a:prstDash val="solid"/>
            <a:miter lim="400000"/>
            <a:headEnd type="none" w="sm" len="sm"/>
            <a:tailEnd type="triangle" w="med" len="med"/>
          </a:ln>
        </p:spPr>
      </p:cxnSp>
      <p:sp>
        <p:nvSpPr>
          <p:cNvPr id="281" name="Google Shape;281;p38"/>
          <p:cNvSpPr txBox="1"/>
          <p:nvPr/>
        </p:nvSpPr>
        <p:spPr>
          <a:xfrm>
            <a:off x="238255" y="2445782"/>
            <a:ext cx="1865600" cy="459100"/>
          </a:xfrm>
          <a:prstGeom prst="rect">
            <a:avLst/>
          </a:prstGeom>
          <a:noFill/>
          <a:ln>
            <a:noFill/>
          </a:ln>
        </p:spPr>
        <p:txBody>
          <a:bodyPr spcFirstLastPara="1" wrap="square" lIns="25400" tIns="25400" rIns="25400" bIns="25400" anchor="ctr" anchorCtr="0">
            <a:spAutoFit/>
          </a:bodyPr>
          <a:lstStyle/>
          <a:p>
            <a:pPr algn="r">
              <a:buClr>
                <a:srgbClr val="000000"/>
              </a:buClr>
              <a:buSzPts val="1100"/>
            </a:pPr>
            <a:r>
              <a:rPr lang="en-GB" sz="1467">
                <a:solidFill>
                  <a:srgbClr val="000000"/>
                </a:solidFill>
                <a:latin typeface="Helvetica Neue"/>
                <a:ea typeface="Helvetica Neue"/>
                <a:cs typeface="Helvetica Neue"/>
                <a:sym typeface="Helvetica Neue"/>
              </a:rPr>
              <a:t>B.1.429 (Epsilon)</a:t>
            </a:r>
            <a:endParaRPr sz="667"/>
          </a:p>
          <a:p>
            <a:pPr algn="r">
              <a:spcBef>
                <a:spcPts val="267"/>
              </a:spcBef>
              <a:buClr>
                <a:srgbClr val="000000"/>
              </a:buClr>
              <a:buSzPts val="700"/>
            </a:pPr>
            <a:r>
              <a:rPr lang="en-GB" sz="933">
                <a:solidFill>
                  <a:srgbClr val="000000"/>
                </a:solidFill>
                <a:latin typeface="Helvetica Neue"/>
                <a:ea typeface="Helvetica Neue"/>
                <a:cs typeface="Helvetica Neue"/>
                <a:sym typeface="Helvetica Neue"/>
              </a:rPr>
              <a:t>S13I, W152C,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D614G</a:t>
            </a:r>
            <a:endParaRPr sz="667"/>
          </a:p>
        </p:txBody>
      </p:sp>
      <p:cxnSp>
        <p:nvCxnSpPr>
          <p:cNvPr id="282" name="Google Shape;282;p38"/>
          <p:cNvCxnSpPr/>
          <p:nvPr/>
        </p:nvCxnSpPr>
        <p:spPr>
          <a:xfrm>
            <a:off x="2186889" y="2735937"/>
            <a:ext cx="2784800" cy="1477600"/>
          </a:xfrm>
          <a:prstGeom prst="straightConnector1">
            <a:avLst/>
          </a:prstGeom>
          <a:noFill/>
          <a:ln w="9525" cap="flat" cmpd="sng">
            <a:solidFill>
              <a:srgbClr val="D5D5D5"/>
            </a:solidFill>
            <a:prstDash val="solid"/>
            <a:miter lim="400000"/>
            <a:headEnd type="none" w="sm" len="sm"/>
            <a:tailEnd type="triangle" w="med" len="med"/>
          </a:ln>
        </p:spPr>
      </p:cxnSp>
      <p:cxnSp>
        <p:nvCxnSpPr>
          <p:cNvPr id="283" name="Google Shape;283;p38"/>
          <p:cNvCxnSpPr/>
          <p:nvPr/>
        </p:nvCxnSpPr>
        <p:spPr>
          <a:xfrm rot="10800000" flipH="1">
            <a:off x="6141880" y="4522108"/>
            <a:ext cx="116800" cy="1644400"/>
          </a:xfrm>
          <a:prstGeom prst="straightConnector1">
            <a:avLst/>
          </a:prstGeom>
          <a:noFill/>
          <a:ln w="9525" cap="flat" cmpd="sng">
            <a:solidFill>
              <a:srgbClr val="D5D5D5"/>
            </a:solidFill>
            <a:prstDash val="solid"/>
            <a:miter lim="400000"/>
            <a:headEnd type="none" w="sm" len="sm"/>
            <a:tailEnd type="triangle" w="med" len="med"/>
          </a:ln>
        </p:spPr>
      </p:cxnSp>
      <p:sp>
        <p:nvSpPr>
          <p:cNvPr id="284" name="Google Shape;284;p38"/>
          <p:cNvSpPr txBox="1"/>
          <p:nvPr/>
        </p:nvSpPr>
        <p:spPr>
          <a:xfrm>
            <a:off x="4662601" y="461593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p:txBody>
      </p:sp>
      <p:sp>
        <p:nvSpPr>
          <p:cNvPr id="285" name="Google Shape;285;p38"/>
          <p:cNvSpPr txBox="1"/>
          <p:nvPr/>
        </p:nvSpPr>
        <p:spPr>
          <a:xfrm>
            <a:off x="7517448" y="6176613"/>
            <a:ext cx="23840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B.1.617.2 (AY.3)+E484Q</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T19R, G142D, Δ156-157, R158G, </a:t>
            </a:r>
            <a:r>
              <a:rPr lang="en-GB" sz="933" b="1">
                <a:solidFill>
                  <a:srgbClr val="000000"/>
                </a:solidFill>
                <a:latin typeface="Helvetica Neue"/>
                <a:ea typeface="Helvetica Neue"/>
                <a:cs typeface="Helvetica Neue"/>
                <a:sym typeface="Helvetica Neue"/>
              </a:rPr>
              <a:t>L452R</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T478K, E484Q</a:t>
            </a:r>
            <a:r>
              <a:rPr lang="en-GB" sz="933">
                <a:solidFill>
                  <a:srgbClr val="000000"/>
                </a:solidFill>
                <a:latin typeface="Helvetica Neue"/>
                <a:ea typeface="Helvetica Neue"/>
                <a:cs typeface="Helvetica Neue"/>
                <a:sym typeface="Helvetica Neue"/>
              </a:rPr>
              <a:t>, D614G, P681R, D950N</a:t>
            </a:r>
            <a:endParaRPr sz="667"/>
          </a:p>
        </p:txBody>
      </p:sp>
      <p:sp>
        <p:nvSpPr>
          <p:cNvPr id="286" name="Google Shape;286;p38"/>
          <p:cNvSpPr txBox="1"/>
          <p:nvPr/>
        </p:nvSpPr>
        <p:spPr>
          <a:xfrm>
            <a:off x="5460587" y="6179786"/>
            <a:ext cx="1865600" cy="602665"/>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a:solidFill>
                  <a:srgbClr val="000000"/>
                </a:solidFill>
                <a:latin typeface="Helvetica Neue"/>
                <a:ea typeface="Helvetica Neue"/>
                <a:cs typeface="Helvetica Neue"/>
                <a:sym typeface="Helvetica Neue"/>
              </a:rPr>
              <a:t>C.37 (Lambda)</a:t>
            </a:r>
            <a:endParaRPr sz="667"/>
          </a:p>
          <a:p>
            <a:pPr>
              <a:spcBef>
                <a:spcPts val="267"/>
              </a:spcBef>
              <a:buClr>
                <a:srgbClr val="000000"/>
              </a:buClr>
              <a:buSzPts val="700"/>
            </a:pPr>
            <a:r>
              <a:rPr lang="en-GB" sz="933">
                <a:solidFill>
                  <a:srgbClr val="000000"/>
                </a:solidFill>
                <a:latin typeface="Helvetica Neue"/>
                <a:ea typeface="Helvetica Neue"/>
                <a:cs typeface="Helvetica Neue"/>
                <a:sym typeface="Helvetica Neue"/>
              </a:rPr>
              <a:t>G75V, T76I, Δ246-252, D253N, </a:t>
            </a:r>
            <a:r>
              <a:rPr lang="en-GB" sz="933" b="1">
                <a:solidFill>
                  <a:srgbClr val="000000"/>
                </a:solidFill>
                <a:latin typeface="Helvetica Neue"/>
                <a:ea typeface="Helvetica Neue"/>
                <a:cs typeface="Helvetica Neue"/>
                <a:sym typeface="Helvetica Neue"/>
              </a:rPr>
              <a:t>L452Q</a:t>
            </a:r>
            <a:r>
              <a:rPr lang="en-GB" sz="933">
                <a:solidFill>
                  <a:srgbClr val="000000"/>
                </a:solidFill>
                <a:latin typeface="Helvetica Neue"/>
                <a:ea typeface="Helvetica Neue"/>
                <a:cs typeface="Helvetica Neue"/>
                <a:sym typeface="Helvetica Neue"/>
              </a:rPr>
              <a:t>, </a:t>
            </a:r>
            <a:r>
              <a:rPr lang="en-GB" sz="933" b="1">
                <a:solidFill>
                  <a:srgbClr val="000000"/>
                </a:solidFill>
                <a:latin typeface="Helvetica Neue"/>
                <a:ea typeface="Helvetica Neue"/>
                <a:cs typeface="Helvetica Neue"/>
                <a:sym typeface="Helvetica Neue"/>
              </a:rPr>
              <a:t>F490S</a:t>
            </a:r>
            <a:r>
              <a:rPr lang="en-GB" sz="933">
                <a:solidFill>
                  <a:srgbClr val="000000"/>
                </a:solidFill>
                <a:latin typeface="Helvetica Neue"/>
                <a:ea typeface="Helvetica Neue"/>
                <a:cs typeface="Helvetica Neue"/>
                <a:sym typeface="Helvetica Neue"/>
              </a:rPr>
              <a:t>, D614G, T859N</a:t>
            </a:r>
            <a:endParaRPr sz="667"/>
          </a:p>
        </p:txBody>
      </p:sp>
      <p:sp>
        <p:nvSpPr>
          <p:cNvPr id="287" name="Google Shape;287;p38"/>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a:t>
            </a:r>
            <a:r>
              <a:rPr lang="en-GB" sz="1200" dirty="0" err="1"/>
              <a:t>Xiaoying</a:t>
            </a:r>
            <a:r>
              <a:rPr lang="en-GB" sz="1200" dirty="0"/>
              <a:t> Shen et al.  https://</a:t>
            </a:r>
            <a:r>
              <a:rPr lang="en-GB" sz="1200" dirty="0" err="1"/>
              <a:t>www.biorxiv.org</a:t>
            </a:r>
            <a:r>
              <a:rPr lang="en-GB" sz="1200" dirty="0"/>
              <a:t>/content/10.1101/2022.01.28.477987v1      </a:t>
            </a:r>
            <a:endParaRPr sz="2400" dirty="0"/>
          </a:p>
        </p:txBody>
      </p:sp>
      <p:sp>
        <p:nvSpPr>
          <p:cNvPr id="2" name="Google Shape;284;p38">
            <a:extLst>
              <a:ext uri="{FF2B5EF4-FFF2-40B4-BE49-F238E27FC236}">
                <a16:creationId xmlns:a16="http://schemas.microsoft.com/office/drawing/2014/main" id="{4946AE99-4B4C-087B-5F8C-4CA882185E5E}"/>
              </a:ext>
            </a:extLst>
          </p:cNvPr>
          <p:cNvSpPr txBox="1"/>
          <p:nvPr/>
        </p:nvSpPr>
        <p:spPr>
          <a:xfrm>
            <a:off x="5940931" y="4539544"/>
            <a:ext cx="598000" cy="277064"/>
          </a:xfrm>
          <a:prstGeom prst="rect">
            <a:avLst/>
          </a:prstGeom>
          <a:noFill/>
          <a:ln>
            <a:noFill/>
          </a:ln>
        </p:spPr>
        <p:txBody>
          <a:bodyPr spcFirstLastPara="1" wrap="square" lIns="25400" tIns="25400" rIns="25400" bIns="25400" anchor="ctr" anchorCtr="0">
            <a:spAutoFit/>
          </a:bodyPr>
          <a:lstStyle/>
          <a:p>
            <a:pPr>
              <a:buClr>
                <a:srgbClr val="000000"/>
              </a:buClr>
              <a:buSzPts val="1100"/>
            </a:pPr>
            <a:r>
              <a:rPr lang="en-GB" sz="1467" dirty="0">
                <a:solidFill>
                  <a:srgbClr val="FF0000"/>
                </a:solidFill>
                <a:latin typeface="Helvetica Neue"/>
                <a:ea typeface="Helvetica Neue"/>
                <a:cs typeface="Helvetica Neue"/>
                <a:sym typeface="Helvetica Neue"/>
              </a:rPr>
              <a:t>452R</a:t>
            </a:r>
            <a:endParaRPr sz="667" dirty="0">
              <a:solidFill>
                <a:srgbClr val="FF0000"/>
              </a:solidFill>
            </a:endParaRPr>
          </a:p>
        </p:txBody>
      </p:sp>
      <p:sp>
        <p:nvSpPr>
          <p:cNvPr id="3" name="Google Shape;247;p38">
            <a:extLst>
              <a:ext uri="{FF2B5EF4-FFF2-40B4-BE49-F238E27FC236}">
                <a16:creationId xmlns:a16="http://schemas.microsoft.com/office/drawing/2014/main" id="{84B15CD0-9C67-4D6C-A004-BD9CD13D605C}"/>
              </a:ext>
            </a:extLst>
          </p:cNvPr>
          <p:cNvSpPr/>
          <p:nvPr/>
        </p:nvSpPr>
        <p:spPr>
          <a:xfrm>
            <a:off x="5726379" y="3931491"/>
            <a:ext cx="850445" cy="1094400"/>
          </a:xfrm>
          <a:prstGeom prst="ellipse">
            <a:avLst/>
          </a:prstGeom>
          <a:noFill/>
          <a:ln w="9525" cap="flat" cmpd="sng">
            <a:solidFill>
              <a:schemeClr val="dk1"/>
            </a:solidFill>
            <a:prstDash val="solid"/>
            <a:miter lim="400000"/>
            <a:headEnd type="none" w="sm" len="sm"/>
            <a:tailEnd type="none" w="sm" len="sm"/>
          </a:ln>
        </p:spPr>
        <p:txBody>
          <a:bodyPr spcFirstLastPara="1" wrap="square" lIns="25400" tIns="25400" rIns="25400" bIns="2540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9699-3167-7242-E3FD-4B9E0D89B061}"/>
              </a:ext>
            </a:extLst>
          </p:cNvPr>
          <p:cNvSpPr>
            <a:spLocks noGrp="1"/>
          </p:cNvSpPr>
          <p:nvPr>
            <p:ph type="title"/>
          </p:nvPr>
        </p:nvSpPr>
        <p:spPr>
          <a:xfrm>
            <a:off x="914400" y="446311"/>
            <a:ext cx="10363200" cy="1143000"/>
          </a:xfrm>
        </p:spPr>
        <p:txBody>
          <a:bodyPr>
            <a:normAutofit fontScale="90000"/>
          </a:bodyPr>
          <a:lstStyle/>
          <a:p>
            <a:r>
              <a:rPr lang="en-DE" dirty="0"/>
              <a:t>Single substitutions contribute to antigenic change in SARS-CoV-2</a:t>
            </a:r>
          </a:p>
        </p:txBody>
      </p:sp>
      <p:pic>
        <p:nvPicPr>
          <p:cNvPr id="34818" name="Picture 2">
            <a:extLst>
              <a:ext uri="{FF2B5EF4-FFF2-40B4-BE49-F238E27FC236}">
                <a16:creationId xmlns:a16="http://schemas.microsoft.com/office/drawing/2014/main" id="{9DEA3AAB-026C-FF5B-6B56-ADE7A9AD6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12192000" cy="517207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87;p38">
            <a:extLst>
              <a:ext uri="{FF2B5EF4-FFF2-40B4-BE49-F238E27FC236}">
                <a16:creationId xmlns:a16="http://schemas.microsoft.com/office/drawing/2014/main" id="{D654D906-8ED0-7308-D863-0DA7B464518E}"/>
              </a:ext>
            </a:extLst>
          </p:cNvPr>
          <p:cNvSpPr txBox="1"/>
          <p:nvPr/>
        </p:nvSpPr>
        <p:spPr>
          <a:xfrm>
            <a:off x="0" y="6342701"/>
            <a:ext cx="5136000" cy="615513"/>
          </a:xfrm>
          <a:prstGeom prst="rect">
            <a:avLst/>
          </a:prstGeom>
          <a:noFill/>
          <a:ln>
            <a:noFill/>
          </a:ln>
        </p:spPr>
        <p:txBody>
          <a:bodyPr spcFirstLastPara="1" wrap="square" lIns="121900" tIns="121900" rIns="121900" bIns="121900" anchor="t" anchorCtr="0">
            <a:spAutoFit/>
          </a:bodyPr>
          <a:lstStyle/>
          <a:p>
            <a:r>
              <a:rPr lang="en-GB" sz="1200" dirty="0"/>
              <a:t>Samuel H Wilks, Barbara </a:t>
            </a:r>
            <a:r>
              <a:rPr lang="en-GB" sz="1200" dirty="0" err="1"/>
              <a:t>Mühlemann</a:t>
            </a:r>
            <a:r>
              <a:rPr lang="en-GB" sz="1200" dirty="0"/>
              <a:t>, </a:t>
            </a:r>
            <a:r>
              <a:rPr lang="en-GB" sz="1200" dirty="0" err="1"/>
              <a:t>Xiaoying</a:t>
            </a:r>
            <a:r>
              <a:rPr lang="en-GB" sz="1200" dirty="0"/>
              <a:t> Shen et al.  https://</a:t>
            </a:r>
            <a:r>
              <a:rPr lang="en-GB" sz="1200" dirty="0" err="1"/>
              <a:t>www.biorxiv.org</a:t>
            </a:r>
            <a:r>
              <a:rPr lang="en-GB" sz="1200" dirty="0"/>
              <a:t>/content/10.1101/2022.01.28.477987v1      </a:t>
            </a:r>
            <a:endParaRPr sz="2400" dirty="0"/>
          </a:p>
        </p:txBody>
      </p:sp>
    </p:spTree>
    <p:extLst>
      <p:ext uri="{BB962C8B-B14F-4D97-AF65-F5344CB8AC3E}">
        <p14:creationId xmlns:p14="http://schemas.microsoft.com/office/powerpoint/2010/main" val="797325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BD749-2345-20D5-A4C4-154F85E8D761}"/>
              </a:ext>
            </a:extLst>
          </p:cNvPr>
          <p:cNvSpPr>
            <a:spLocks noGrp="1"/>
          </p:cNvSpPr>
          <p:nvPr>
            <p:ph type="title"/>
          </p:nvPr>
        </p:nvSpPr>
        <p:spPr>
          <a:xfrm>
            <a:off x="394608" y="952500"/>
            <a:ext cx="2449284" cy="2590800"/>
          </a:xfrm>
        </p:spPr>
        <p:txBody>
          <a:bodyPr>
            <a:noAutofit/>
          </a:bodyPr>
          <a:lstStyle/>
          <a:p>
            <a:r>
              <a:rPr lang="en-DE" sz="3600" dirty="0"/>
              <a:t>Distinct sensitivities depending on first infecting variant</a:t>
            </a:r>
          </a:p>
        </p:txBody>
      </p:sp>
      <p:pic>
        <p:nvPicPr>
          <p:cNvPr id="35842" name="Picture 2">
            <a:extLst>
              <a:ext uri="{FF2B5EF4-FFF2-40B4-BE49-F238E27FC236}">
                <a16:creationId xmlns:a16="http://schemas.microsoft.com/office/drawing/2014/main" id="{AEABC1EC-85FB-F7BC-D3C2-696664CF4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92" y="0"/>
            <a:ext cx="895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274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3705976227"/>
              </p:ext>
            </p:extLst>
          </p:nvPr>
        </p:nvGraphicFramePr>
        <p:xfrm>
          <a:off x="1292726" y="1237043"/>
          <a:ext cx="9606547" cy="3748405"/>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Single amino acid substitutions can result in antigenic change</a:t>
                      </a:r>
                    </a:p>
                    <a:p>
                      <a:pPr marL="285750" indent="-285750">
                        <a:lnSpc>
                          <a:spcPct val="150000"/>
                        </a:lnSpc>
                        <a:buFont typeface="Arial" panose="020B0604020202020204" pitchFamily="34" charset="0"/>
                        <a:buChar char="•"/>
                      </a:pPr>
                      <a:r>
                        <a:rPr lang="en-DE" sz="2800" dirty="0"/>
                        <a:t>These occur often at the same positions</a:t>
                      </a:r>
                    </a:p>
                    <a:p>
                      <a:pPr marL="285750" indent="-285750">
                        <a:lnSpc>
                          <a:spcPct val="150000"/>
                        </a:lnSpc>
                        <a:buFont typeface="Arial" panose="020B0604020202020204" pitchFamily="34" charset="0"/>
                        <a:buChar char="•"/>
                      </a:pPr>
                      <a:r>
                        <a:rPr lang="en-DE" sz="2800" dirty="0"/>
                        <a:t>Single exposure sera show distinct sensitivities for aa substitutions depending on the infecting variant</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1196726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39131-594E-9F7A-D92D-0027AA360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E17CD-3172-D16E-AF7E-BBED8FCB173C}"/>
              </a:ext>
            </a:extLst>
          </p:cNvPr>
          <p:cNvSpPr>
            <a:spLocks noGrp="1"/>
          </p:cNvSpPr>
          <p:nvPr>
            <p:ph type="title"/>
          </p:nvPr>
        </p:nvSpPr>
        <p:spPr/>
        <p:txBody>
          <a:bodyPr/>
          <a:lstStyle/>
          <a:p>
            <a:r>
              <a:rPr lang="en-US" dirty="0"/>
              <a:t>Overview</a:t>
            </a:r>
            <a:endParaRPr lang="en-DE" dirty="0"/>
          </a:p>
        </p:txBody>
      </p:sp>
      <p:sp>
        <p:nvSpPr>
          <p:cNvPr id="3" name="Content Placeholder 2">
            <a:extLst>
              <a:ext uri="{FF2B5EF4-FFF2-40B4-BE49-F238E27FC236}">
                <a16:creationId xmlns:a16="http://schemas.microsoft.com/office/drawing/2014/main" id="{4BC29DF2-06B8-CCCE-355A-1BD4519E0FA8}"/>
              </a:ext>
            </a:extLst>
          </p:cNvPr>
          <p:cNvSpPr>
            <a:spLocks noGrp="1"/>
          </p:cNvSpPr>
          <p:nvPr>
            <p:ph idx="1"/>
          </p:nvPr>
        </p:nvSpPr>
        <p:spPr/>
        <p:txBody>
          <a:bodyPr/>
          <a:lstStyle/>
          <a:p>
            <a:r>
              <a:rPr lang="en-DE"/>
              <a:t>Understanding </a:t>
            </a:r>
            <a:r>
              <a:rPr lang="en-DE" dirty="0"/>
              <a:t>influenza evolution with the help of antigenic cartography</a:t>
            </a:r>
          </a:p>
          <a:p>
            <a:r>
              <a:rPr lang="en-DE" dirty="0"/>
              <a:t>Antigenic change in SARS-CoV-2</a:t>
            </a:r>
          </a:p>
          <a:p>
            <a:r>
              <a:rPr lang="en-DE" dirty="0"/>
              <a:t>Cartography, the immunologic backboost and vaccine strain selection</a:t>
            </a:r>
          </a:p>
          <a:p>
            <a:r>
              <a:rPr lang="en-DE" dirty="0"/>
              <a:t>Population immunity and SARS-CoV-2 variant vaccines</a:t>
            </a:r>
          </a:p>
          <a:p>
            <a:endParaRPr lang="en-DE" dirty="0"/>
          </a:p>
        </p:txBody>
      </p:sp>
    </p:spTree>
    <p:extLst>
      <p:ext uri="{BB962C8B-B14F-4D97-AF65-F5344CB8AC3E}">
        <p14:creationId xmlns:p14="http://schemas.microsoft.com/office/powerpoint/2010/main" val="1086246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US" dirty="0"/>
              <a:t>Mapping complex exposure histories</a:t>
            </a:r>
            <a:endParaRPr lang="en-DE" dirty="0"/>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r>
              <a:rPr lang="en-US" dirty="0"/>
              <a:t>From antigenic maps to antibody landscapes</a:t>
            </a:r>
            <a:endParaRPr lang="en-DE"/>
          </a:p>
        </p:txBody>
      </p:sp>
    </p:spTree>
    <p:extLst>
      <p:ext uri="{BB962C8B-B14F-4D97-AF65-F5344CB8AC3E}">
        <p14:creationId xmlns:p14="http://schemas.microsoft.com/office/powerpoint/2010/main" val="2788181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cxnSp>
        <p:nvCxnSpPr>
          <p:cNvPr id="36" name="Google Shape;292;p30">
            <a:extLst>
              <a:ext uri="{FF2B5EF4-FFF2-40B4-BE49-F238E27FC236}">
                <a16:creationId xmlns:a16="http://schemas.microsoft.com/office/drawing/2014/main" id="{F0DF664D-D2F2-6747-DB2B-8296CA210EAF}"/>
              </a:ext>
            </a:extLst>
          </p:cNvPr>
          <p:cNvCxnSpPr>
            <a:cxnSpLocks noChangeAspect="1"/>
          </p:cNvCxnSpPr>
          <p:nvPr/>
        </p:nvCxnSpPr>
        <p:spPr>
          <a:xfrm>
            <a:off x="3824242" y="5780291"/>
            <a:ext cx="356505" cy="0"/>
          </a:xfrm>
          <a:prstGeom prst="straightConnector1">
            <a:avLst/>
          </a:prstGeom>
          <a:noFill/>
          <a:ln w="38100" cap="flat" cmpd="sng">
            <a:solidFill>
              <a:schemeClr val="bg2">
                <a:lumMod val="75000"/>
              </a:schemeClr>
            </a:solidFill>
            <a:prstDash val="solid"/>
            <a:round/>
            <a:headEnd type="none" w="med" len="med"/>
            <a:tailEnd type="triangle" w="med" len="med"/>
          </a:ln>
        </p:spPr>
      </p:cxnSp>
      <p:cxnSp>
        <p:nvCxnSpPr>
          <p:cNvPr id="38" name="Google Shape;292;p30">
            <a:extLst>
              <a:ext uri="{FF2B5EF4-FFF2-40B4-BE49-F238E27FC236}">
                <a16:creationId xmlns:a16="http://schemas.microsoft.com/office/drawing/2014/main" id="{045138B7-0BE8-6653-1A13-35D8575A27E6}"/>
              </a:ext>
            </a:extLst>
          </p:cNvPr>
          <p:cNvCxnSpPr>
            <a:cxnSpLocks noChangeAspect="1"/>
          </p:cNvCxnSpPr>
          <p:nvPr/>
        </p:nvCxnSpPr>
        <p:spPr>
          <a:xfrm>
            <a:off x="2270024" y="5762432"/>
            <a:ext cx="36299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cxnSp>
        <p:nvCxnSpPr>
          <p:cNvPr id="292" name="Google Shape;292;p30"/>
          <p:cNvCxnSpPr>
            <a:cxnSpLocks noChangeAspect="1"/>
          </p:cNvCxnSpPr>
          <p:nvPr/>
        </p:nvCxnSpPr>
        <p:spPr>
          <a:xfrm>
            <a:off x="2417157" y="6331009"/>
            <a:ext cx="1618522" cy="0"/>
          </a:xfrm>
          <a:prstGeom prst="straightConnector1">
            <a:avLst/>
          </a:prstGeom>
          <a:noFill/>
          <a:ln w="38100" cap="flat" cmpd="sng">
            <a:solidFill>
              <a:schemeClr val="bg2">
                <a:lumMod val="75000"/>
              </a:schemeClr>
            </a:solidFill>
            <a:prstDash val="solid"/>
            <a:round/>
            <a:headEnd type="none" w="med" len="med"/>
            <a:tailEnd type="triangle" w="med" len="med"/>
          </a:ln>
        </p:spPr>
      </p:cxn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2611099" y="1526805"/>
            <a:ext cx="757910" cy="2584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41</a:t>
            </a:fld>
            <a:endParaRPr lang="de"/>
          </a:p>
        </p:txBody>
      </p:sp>
      <p:sp>
        <p:nvSpPr>
          <p:cNvPr id="23" name="Oval 22">
            <a:extLst>
              <a:ext uri="{FF2B5EF4-FFF2-40B4-BE49-F238E27FC236}">
                <a16:creationId xmlns:a16="http://schemas.microsoft.com/office/drawing/2014/main" id="{98290966-4623-926E-DDDE-EB7B181E2A82}"/>
              </a:ext>
            </a:extLst>
          </p:cNvPr>
          <p:cNvSpPr>
            <a:spLocks noChangeAspect="1"/>
          </p:cNvSpPr>
          <p:nvPr/>
        </p:nvSpPr>
        <p:spPr>
          <a:xfrm>
            <a:off x="1223007" y="5366570"/>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761E6C4-170A-B5D8-573D-10A6168E4397}"/>
              </a:ext>
            </a:extLst>
          </p:cNvPr>
          <p:cNvSpPr>
            <a:spLocks noChangeAspect="1"/>
          </p:cNvSpPr>
          <p:nvPr/>
        </p:nvSpPr>
        <p:spPr>
          <a:xfrm>
            <a:off x="2788793" y="5381424"/>
            <a:ext cx="791727" cy="791727"/>
          </a:xfrm>
          <a:prstGeom prst="ellipse">
            <a:avLst/>
          </a:prstGeom>
          <a:solidFill>
            <a:srgbClr val="DC8BD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6CAC18E-C7E7-B7EF-1576-C689094DEABF}"/>
              </a:ext>
            </a:extLst>
          </p:cNvPr>
          <p:cNvSpPr>
            <a:spLocks noChangeAspect="1"/>
          </p:cNvSpPr>
          <p:nvPr/>
        </p:nvSpPr>
        <p:spPr>
          <a:xfrm>
            <a:off x="4365221" y="5415250"/>
            <a:ext cx="791727" cy="79172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13734C-ECA0-26B7-4836-5C3453B84B27}"/>
              </a:ext>
            </a:extLst>
          </p:cNvPr>
          <p:cNvSpPr>
            <a:spLocks noChangeAspect="1"/>
          </p:cNvSpPr>
          <p:nvPr/>
        </p:nvSpPr>
        <p:spPr>
          <a:xfrm>
            <a:off x="1437116" y="5596475"/>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Google Shape;293;p30">
            <a:extLst>
              <a:ext uri="{FF2B5EF4-FFF2-40B4-BE49-F238E27FC236}">
                <a16:creationId xmlns:a16="http://schemas.microsoft.com/office/drawing/2014/main" id="{6D74697A-213D-E50D-DE7D-946E33A50294}"/>
              </a:ext>
            </a:extLst>
          </p:cNvPr>
          <p:cNvSpPr txBox="1">
            <a:spLocks noChangeAspect="1"/>
          </p:cNvSpPr>
          <p:nvPr/>
        </p:nvSpPr>
        <p:spPr>
          <a:xfrm>
            <a:off x="3026254" y="6361731"/>
            <a:ext cx="400327" cy="553957"/>
          </a:xfrm>
          <a:prstGeom prst="rect">
            <a:avLst/>
          </a:prstGeom>
          <a:noFill/>
          <a:ln>
            <a:noFill/>
          </a:ln>
        </p:spPr>
        <p:txBody>
          <a:bodyPr spcFirstLastPara="1" wrap="square" lIns="121900" tIns="121900" rIns="121900" bIns="121900" anchor="t" anchorCtr="0">
            <a:spAutoFit/>
          </a:bodyPr>
          <a:lstStyle/>
          <a:p>
            <a:r>
              <a:rPr lang="de" sz="2000" dirty="0"/>
              <a:t>2</a:t>
            </a:r>
            <a:endParaRPr sz="2000" dirty="0"/>
          </a:p>
        </p:txBody>
      </p:sp>
      <p:sp>
        <p:nvSpPr>
          <p:cNvPr id="40" name="Google Shape;293;p30">
            <a:extLst>
              <a:ext uri="{FF2B5EF4-FFF2-40B4-BE49-F238E27FC236}">
                <a16:creationId xmlns:a16="http://schemas.microsoft.com/office/drawing/2014/main" id="{83267660-B64A-445B-1DCF-F95950661CEC}"/>
              </a:ext>
            </a:extLst>
          </p:cNvPr>
          <p:cNvSpPr txBox="1">
            <a:spLocks noChangeAspect="1"/>
          </p:cNvSpPr>
          <p:nvPr/>
        </p:nvSpPr>
        <p:spPr>
          <a:xfrm>
            <a:off x="2301045" y="5050989"/>
            <a:ext cx="400327" cy="553957"/>
          </a:xfrm>
          <a:prstGeom prst="rect">
            <a:avLst/>
          </a:prstGeom>
          <a:noFill/>
          <a:ln>
            <a:noFill/>
          </a:ln>
        </p:spPr>
        <p:txBody>
          <a:bodyPr spcFirstLastPara="1" wrap="square" lIns="121900" tIns="121900" rIns="121900" bIns="121900" anchor="t" anchorCtr="0">
            <a:spAutoFit/>
          </a:bodyPr>
          <a:lstStyle/>
          <a:p>
            <a:r>
              <a:rPr lang="de" sz="2000" dirty="0"/>
              <a:t>1</a:t>
            </a:r>
            <a:endParaRPr sz="2000" dirty="0"/>
          </a:p>
        </p:txBody>
      </p:sp>
      <p:sp>
        <p:nvSpPr>
          <p:cNvPr id="41" name="Google Shape;293;p30">
            <a:extLst>
              <a:ext uri="{FF2B5EF4-FFF2-40B4-BE49-F238E27FC236}">
                <a16:creationId xmlns:a16="http://schemas.microsoft.com/office/drawing/2014/main" id="{B0DA2A41-9E47-1718-014B-2853085D1A55}"/>
              </a:ext>
            </a:extLst>
          </p:cNvPr>
          <p:cNvSpPr txBox="1">
            <a:spLocks noChangeAspect="1"/>
          </p:cNvSpPr>
          <p:nvPr/>
        </p:nvSpPr>
        <p:spPr>
          <a:xfrm>
            <a:off x="3719828" y="5060108"/>
            <a:ext cx="400327" cy="553957"/>
          </a:xfrm>
          <a:prstGeom prst="rect">
            <a:avLst/>
          </a:prstGeom>
          <a:noFill/>
          <a:ln>
            <a:noFill/>
          </a:ln>
        </p:spPr>
        <p:txBody>
          <a:bodyPr spcFirstLastPara="1" wrap="square" lIns="121900" tIns="121900" rIns="121900" bIns="121900" anchor="t" anchorCtr="0">
            <a:spAutoFit/>
          </a:bodyPr>
          <a:lstStyle/>
          <a:p>
            <a:r>
              <a:rPr lang="de" sz="2000" dirty="0"/>
              <a:t>1</a:t>
            </a:r>
            <a:endParaRPr sz="2000" dirty="0"/>
          </a:p>
        </p:txBody>
      </p:sp>
      <p:sp>
        <p:nvSpPr>
          <p:cNvPr id="42" name="Google Shape;293;p30">
            <a:extLst>
              <a:ext uri="{FF2B5EF4-FFF2-40B4-BE49-F238E27FC236}">
                <a16:creationId xmlns:a16="http://schemas.microsoft.com/office/drawing/2014/main" id="{BE209914-18A0-48D5-6FF8-D8087AC82DF8}"/>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16" name="Rectangle 15">
            <a:extLst>
              <a:ext uri="{FF2B5EF4-FFF2-40B4-BE49-F238E27FC236}">
                <a16:creationId xmlns:a16="http://schemas.microsoft.com/office/drawing/2014/main" id="{7CB57003-5E67-FA13-26CD-56213505EA59}"/>
              </a:ext>
            </a:extLst>
          </p:cNvPr>
          <p:cNvSpPr/>
          <p:nvPr/>
        </p:nvSpPr>
        <p:spPr>
          <a:xfrm>
            <a:off x="2611098" y="1823783"/>
            <a:ext cx="757910" cy="2584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Google Shape;293;p30">
            <a:extLst>
              <a:ext uri="{FF2B5EF4-FFF2-40B4-BE49-F238E27FC236}">
                <a16:creationId xmlns:a16="http://schemas.microsoft.com/office/drawing/2014/main" id="{1EDDE818-B276-CC93-8B4D-1CCD1311053D}"/>
              </a:ext>
            </a:extLst>
          </p:cNvPr>
          <p:cNvSpPr txBox="1"/>
          <p:nvPr/>
        </p:nvSpPr>
        <p:spPr>
          <a:xfrm>
            <a:off x="1501784" y="1737585"/>
            <a:ext cx="1984855" cy="430847"/>
          </a:xfrm>
          <a:prstGeom prst="rect">
            <a:avLst/>
          </a:prstGeom>
          <a:noFill/>
          <a:ln>
            <a:noFill/>
          </a:ln>
        </p:spPr>
        <p:txBody>
          <a:bodyPr spcFirstLastPara="1" wrap="square" lIns="121900" tIns="121900" rIns="121900" bIns="121900" anchor="t" anchorCtr="0">
            <a:spAutoFit/>
          </a:bodyPr>
          <a:lstStyle/>
          <a:p>
            <a:r>
              <a:rPr lang="de" sz="1200" dirty="0"/>
              <a:t>0		       1	    2</a:t>
            </a:r>
            <a:endParaRPr sz="1200" dirty="0"/>
          </a:p>
        </p:txBody>
      </p:sp>
    </p:spTree>
    <p:extLst>
      <p:ext uri="{BB962C8B-B14F-4D97-AF65-F5344CB8AC3E}">
        <p14:creationId xmlns:p14="http://schemas.microsoft.com/office/powerpoint/2010/main" val="3697485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42</a:t>
            </a:fld>
            <a:endParaRPr lang="de"/>
          </a:p>
        </p:txBody>
      </p:sp>
      <p:cxnSp>
        <p:nvCxnSpPr>
          <p:cNvPr id="16" name="Google Shape;292;p30">
            <a:extLst>
              <a:ext uri="{FF2B5EF4-FFF2-40B4-BE49-F238E27FC236}">
                <a16:creationId xmlns:a16="http://schemas.microsoft.com/office/drawing/2014/main" id="{D6E016CF-59B9-E88D-FD7D-4BB791CA9261}"/>
              </a:ext>
            </a:extLst>
          </p:cNvPr>
          <p:cNvCxnSpPr>
            <a:cxnSpLocks noChangeAspect="1"/>
          </p:cNvCxnSpPr>
          <p:nvPr/>
        </p:nvCxnSpPr>
        <p:spPr>
          <a:xfrm>
            <a:off x="2270024" y="5762432"/>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17" name="Oval 16">
            <a:extLst>
              <a:ext uri="{FF2B5EF4-FFF2-40B4-BE49-F238E27FC236}">
                <a16:creationId xmlns:a16="http://schemas.microsoft.com/office/drawing/2014/main" id="{237821D2-6309-DDFD-FC3F-6B032AA5423C}"/>
              </a:ext>
            </a:extLst>
          </p:cNvPr>
          <p:cNvSpPr>
            <a:spLocks noChangeAspect="1"/>
          </p:cNvSpPr>
          <p:nvPr/>
        </p:nvSpPr>
        <p:spPr>
          <a:xfrm>
            <a:off x="1223007" y="5366570"/>
            <a:ext cx="791727" cy="7917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2B358F5-366A-4A53-DA46-28DF16014CAE}"/>
              </a:ext>
            </a:extLst>
          </p:cNvPr>
          <p:cNvSpPr>
            <a:spLocks noChangeAspect="1"/>
          </p:cNvSpPr>
          <p:nvPr/>
        </p:nvSpPr>
        <p:spPr>
          <a:xfrm>
            <a:off x="1437116" y="5596475"/>
            <a:ext cx="370744" cy="331913"/>
          </a:xfrm>
          <a:prstGeom prst="rect">
            <a:avLst/>
          </a:prstGeom>
          <a:solidFill>
            <a:schemeClr val="bg1"/>
          </a:solidFill>
          <a:ln w="28575">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151416D-A417-34C5-6918-DD9C128FD711}"/>
              </a:ext>
            </a:extLst>
          </p:cNvPr>
          <p:cNvSpPr>
            <a:spLocks noChangeAspect="1"/>
          </p:cNvSpPr>
          <p:nvPr/>
        </p:nvSpPr>
        <p:spPr>
          <a:xfrm>
            <a:off x="3402302" y="5364113"/>
            <a:ext cx="791727" cy="7917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Google Shape;292;p30">
            <a:extLst>
              <a:ext uri="{FF2B5EF4-FFF2-40B4-BE49-F238E27FC236}">
                <a16:creationId xmlns:a16="http://schemas.microsoft.com/office/drawing/2014/main" id="{C13F52BD-F2F6-136A-0983-1DA6F7FFC46A}"/>
              </a:ext>
            </a:extLst>
          </p:cNvPr>
          <p:cNvCxnSpPr>
            <a:cxnSpLocks noChangeAspect="1"/>
          </p:cNvCxnSpPr>
          <p:nvPr/>
        </p:nvCxnSpPr>
        <p:spPr>
          <a:xfrm>
            <a:off x="4342620" y="5804921"/>
            <a:ext cx="36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22" name="Google Shape;293;p30">
            <a:extLst>
              <a:ext uri="{FF2B5EF4-FFF2-40B4-BE49-F238E27FC236}">
                <a16:creationId xmlns:a16="http://schemas.microsoft.com/office/drawing/2014/main" id="{897E9EC3-015A-03EB-089F-5235F619B8E2}"/>
              </a:ext>
            </a:extLst>
          </p:cNvPr>
          <p:cNvSpPr txBox="1"/>
          <p:nvPr/>
        </p:nvSpPr>
        <p:spPr>
          <a:xfrm>
            <a:off x="71971" y="1800492"/>
            <a:ext cx="757910" cy="407764"/>
          </a:xfrm>
          <a:prstGeom prst="rect">
            <a:avLst/>
          </a:prstGeom>
          <a:noFill/>
          <a:ln>
            <a:noFill/>
          </a:ln>
        </p:spPr>
        <p:txBody>
          <a:bodyPr spcFirstLastPara="1" wrap="square" lIns="121900" tIns="121900" rIns="121900" bIns="121900" anchor="t" anchorCtr="0">
            <a:spAutoFit/>
          </a:bodyPr>
          <a:lstStyle/>
          <a:p>
            <a:r>
              <a:rPr lang="de" sz="1050" dirty="0">
                <a:solidFill>
                  <a:srgbClr val="C00000"/>
                </a:solidFill>
              </a:rPr>
              <a:t>Log2 FC</a:t>
            </a:r>
            <a:endParaRPr sz="1050" dirty="0">
              <a:solidFill>
                <a:srgbClr val="C00000"/>
              </a:solidFill>
            </a:endParaRPr>
          </a:p>
        </p:txBody>
      </p:sp>
      <p:sp>
        <p:nvSpPr>
          <p:cNvPr id="23" name="Google Shape;293;p30">
            <a:extLst>
              <a:ext uri="{FF2B5EF4-FFF2-40B4-BE49-F238E27FC236}">
                <a16:creationId xmlns:a16="http://schemas.microsoft.com/office/drawing/2014/main" id="{44438AF6-7869-41CA-3E6C-B0098DA63E7C}"/>
              </a:ext>
            </a:extLst>
          </p:cNvPr>
          <p:cNvSpPr txBox="1"/>
          <p:nvPr/>
        </p:nvSpPr>
        <p:spPr>
          <a:xfrm>
            <a:off x="1501784" y="1737585"/>
            <a:ext cx="3611637" cy="430847"/>
          </a:xfrm>
          <a:prstGeom prst="rect">
            <a:avLst/>
          </a:prstGeom>
          <a:noFill/>
          <a:ln>
            <a:noFill/>
          </a:ln>
        </p:spPr>
        <p:txBody>
          <a:bodyPr spcFirstLastPara="1" wrap="square" lIns="121900" tIns="121900" rIns="121900" bIns="121900" anchor="t" anchorCtr="0">
            <a:spAutoFit/>
          </a:bodyPr>
          <a:lstStyle/>
          <a:p>
            <a:r>
              <a:rPr lang="de" sz="1200" dirty="0"/>
              <a:t>0		       			~7	~3     ~4</a:t>
            </a:r>
            <a:endParaRPr sz="1200" dirty="0"/>
          </a:p>
        </p:txBody>
      </p:sp>
      <p:sp>
        <p:nvSpPr>
          <p:cNvPr id="24" name="Rectangle 23">
            <a:extLst>
              <a:ext uri="{FF2B5EF4-FFF2-40B4-BE49-F238E27FC236}">
                <a16:creationId xmlns:a16="http://schemas.microsoft.com/office/drawing/2014/main" id="{77BA1256-8B6B-5507-F4E9-F6DC58F2BF7F}"/>
              </a:ext>
            </a:extLst>
          </p:cNvPr>
          <p:cNvSpPr/>
          <p:nvPr/>
        </p:nvSpPr>
        <p:spPr>
          <a:xfrm>
            <a:off x="3719827" y="1850302"/>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2A52FA03-5B1B-5EE8-ABF5-7926F0E7083B}"/>
              </a:ext>
            </a:extLst>
          </p:cNvPr>
          <p:cNvSpPr>
            <a:spLocks noChangeAspect="1"/>
          </p:cNvSpPr>
          <p:nvPr/>
        </p:nvSpPr>
        <p:spPr>
          <a:xfrm>
            <a:off x="4816260" y="5364113"/>
            <a:ext cx="791727" cy="79172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Google Shape;292;p30">
            <a:extLst>
              <a:ext uri="{FF2B5EF4-FFF2-40B4-BE49-F238E27FC236}">
                <a16:creationId xmlns:a16="http://schemas.microsoft.com/office/drawing/2014/main" id="{77FF5E81-CD33-0C51-2B9B-2B8A96F37FFC}"/>
              </a:ext>
            </a:extLst>
          </p:cNvPr>
          <p:cNvCxnSpPr>
            <a:cxnSpLocks noChangeAspect="1"/>
          </p:cNvCxnSpPr>
          <p:nvPr/>
        </p:nvCxnSpPr>
        <p:spPr>
          <a:xfrm>
            <a:off x="5794829" y="5789739"/>
            <a:ext cx="1080000" cy="0"/>
          </a:xfrm>
          <a:prstGeom prst="straightConnector1">
            <a:avLst/>
          </a:prstGeom>
          <a:noFill/>
          <a:ln w="38100" cap="flat" cmpd="sng">
            <a:solidFill>
              <a:schemeClr val="bg2">
                <a:lumMod val="75000"/>
              </a:schemeClr>
            </a:solidFill>
            <a:prstDash val="solid"/>
            <a:round/>
            <a:headEnd type="none" w="med" len="med"/>
            <a:tailEnd type="triangle" w="med" len="med"/>
          </a:ln>
        </p:spPr>
      </p:cxnSp>
      <p:sp>
        <p:nvSpPr>
          <p:cNvPr id="27" name="Oval 26">
            <a:extLst>
              <a:ext uri="{FF2B5EF4-FFF2-40B4-BE49-F238E27FC236}">
                <a16:creationId xmlns:a16="http://schemas.microsoft.com/office/drawing/2014/main" id="{7F790827-458F-164A-D8D6-903B381275BE}"/>
              </a:ext>
            </a:extLst>
          </p:cNvPr>
          <p:cNvSpPr>
            <a:spLocks noChangeAspect="1"/>
          </p:cNvSpPr>
          <p:nvPr/>
        </p:nvSpPr>
        <p:spPr>
          <a:xfrm>
            <a:off x="7061671" y="5364112"/>
            <a:ext cx="791727" cy="791727"/>
          </a:xfrm>
          <a:prstGeom prst="ellipse">
            <a:avLst/>
          </a:prstGeom>
          <a:solidFill>
            <a:srgbClr val="F25B5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925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415600" y="-10563"/>
            <a:ext cx="11360800" cy="763600"/>
          </a:xfrm>
          <a:prstGeom prst="rect">
            <a:avLst/>
          </a:prstGeom>
        </p:spPr>
        <p:txBody>
          <a:bodyPr spcFirstLastPara="1" vert="horz" wrap="square" lIns="121900" tIns="121900" rIns="121900" bIns="121900" rtlCol="0" anchor="t" anchorCtr="0">
            <a:normAutofit/>
          </a:bodyPr>
          <a:lstStyle/>
          <a:p>
            <a:pPr>
              <a:buSzPts val="990"/>
            </a:pPr>
            <a:r>
              <a:rPr lang="de" sz="3227" dirty="0" err="1">
                <a:solidFill>
                  <a:schemeClr val="tx2">
                    <a:lumMod val="75000"/>
                    <a:lumOff val="25000"/>
                  </a:schemeClr>
                </a:solidFill>
              </a:rPr>
              <a:t>Secondary</a:t>
            </a:r>
            <a:r>
              <a:rPr lang="de" sz="3227" dirty="0">
                <a:solidFill>
                  <a:schemeClr val="tx2">
                    <a:lumMod val="75000"/>
                    <a:lumOff val="25000"/>
                  </a:schemeClr>
                </a:solidFill>
              </a:rPr>
              <a:t> </a:t>
            </a:r>
            <a:r>
              <a:rPr lang="de" sz="3227" dirty="0" err="1">
                <a:solidFill>
                  <a:schemeClr val="tx2">
                    <a:lumMod val="75000"/>
                    <a:lumOff val="25000"/>
                  </a:schemeClr>
                </a:solidFill>
              </a:rPr>
              <a:t>exposures</a:t>
            </a:r>
            <a:r>
              <a:rPr lang="de" sz="3227" dirty="0">
                <a:solidFill>
                  <a:schemeClr val="tx2">
                    <a:lumMod val="75000"/>
                    <a:lumOff val="25000"/>
                  </a:schemeClr>
                </a:solidFill>
              </a:rPr>
              <a:t> </a:t>
            </a:r>
            <a:r>
              <a:rPr lang="de" sz="3227" dirty="0" err="1">
                <a:solidFill>
                  <a:schemeClr val="tx2">
                    <a:lumMod val="75000"/>
                    <a:lumOff val="25000"/>
                  </a:schemeClr>
                </a:solidFill>
              </a:rPr>
              <a:t>overshadow</a:t>
            </a:r>
            <a:r>
              <a:rPr lang="de" sz="3227" dirty="0">
                <a:solidFill>
                  <a:schemeClr val="tx2">
                    <a:lumMod val="75000"/>
                    <a:lumOff val="25000"/>
                  </a:schemeClr>
                </a:solidFill>
              </a:rPr>
              <a:t> </a:t>
            </a:r>
            <a:r>
              <a:rPr lang="de" sz="3227" dirty="0" err="1">
                <a:solidFill>
                  <a:schemeClr val="tx2">
                    <a:lumMod val="75000"/>
                    <a:lumOff val="25000"/>
                  </a:schemeClr>
                </a:solidFill>
              </a:rPr>
              <a:t>underlying</a:t>
            </a:r>
            <a:r>
              <a:rPr lang="de" sz="3227" dirty="0">
                <a:solidFill>
                  <a:schemeClr val="tx2">
                    <a:lumMod val="75000"/>
                    <a:lumOff val="25000"/>
                  </a:schemeClr>
                </a:solidFill>
              </a:rPr>
              <a:t> </a:t>
            </a:r>
            <a:r>
              <a:rPr lang="de" sz="3227" dirty="0" err="1">
                <a:solidFill>
                  <a:schemeClr val="tx2">
                    <a:lumMod val="75000"/>
                    <a:lumOff val="25000"/>
                  </a:schemeClr>
                </a:solidFill>
              </a:rPr>
              <a:t>relationships</a:t>
            </a:r>
            <a:endParaRPr sz="3227" dirty="0">
              <a:solidFill>
                <a:schemeClr val="tx2">
                  <a:lumMod val="75000"/>
                  <a:lumOff val="25000"/>
                </a:schemeClr>
              </a:solidFill>
            </a:endParaRPr>
          </a:p>
        </p:txBody>
      </p:sp>
      <p:grpSp>
        <p:nvGrpSpPr>
          <p:cNvPr id="3" name="Group 2">
            <a:extLst>
              <a:ext uri="{FF2B5EF4-FFF2-40B4-BE49-F238E27FC236}">
                <a16:creationId xmlns:a16="http://schemas.microsoft.com/office/drawing/2014/main" id="{7F877B2D-5088-AAC1-BA20-4CE3D4AAFFE0}"/>
              </a:ext>
            </a:extLst>
          </p:cNvPr>
          <p:cNvGrpSpPr>
            <a:grpSpLocks noChangeAspect="1"/>
          </p:cNvGrpSpPr>
          <p:nvPr/>
        </p:nvGrpSpPr>
        <p:grpSpPr>
          <a:xfrm>
            <a:off x="310076" y="836150"/>
            <a:ext cx="4672960" cy="4453977"/>
            <a:chOff x="2576731" y="2100558"/>
            <a:chExt cx="3264431" cy="3111455"/>
          </a:xfrm>
        </p:grpSpPr>
        <p:pic>
          <p:nvPicPr>
            <p:cNvPr id="4" name="Picture 3">
              <a:extLst>
                <a:ext uri="{FF2B5EF4-FFF2-40B4-BE49-F238E27FC236}">
                  <a16:creationId xmlns:a16="http://schemas.microsoft.com/office/drawing/2014/main" id="{EF25C8C5-5E39-AF0E-9BF9-8711F762CB40}"/>
                </a:ext>
              </a:extLst>
            </p:cNvPr>
            <p:cNvPicPr>
              <a:picLocks noChangeAspect="1"/>
            </p:cNvPicPr>
            <p:nvPr/>
          </p:nvPicPr>
          <p:blipFill>
            <a:blip r:embed="rId3"/>
            <a:stretch>
              <a:fillRect/>
            </a:stretch>
          </p:blipFill>
          <p:spPr>
            <a:xfrm>
              <a:off x="2850137" y="2100558"/>
              <a:ext cx="2991025" cy="2523198"/>
            </a:xfrm>
            <a:prstGeom prst="rect">
              <a:avLst/>
            </a:prstGeom>
          </p:spPr>
        </p:pic>
        <p:sp>
          <p:nvSpPr>
            <p:cNvPr id="5" name="TextBox 4">
              <a:extLst>
                <a:ext uri="{FF2B5EF4-FFF2-40B4-BE49-F238E27FC236}">
                  <a16:creationId xmlns:a16="http://schemas.microsoft.com/office/drawing/2014/main" id="{E0E1F60D-D1E5-7768-F0F5-DBD7F1C9CC3A}"/>
                </a:ext>
              </a:extLst>
            </p:cNvPr>
            <p:cNvSpPr txBox="1"/>
            <p:nvPr/>
          </p:nvSpPr>
          <p:spPr>
            <a:xfrm rot="16200000">
              <a:off x="2185397" y="3406624"/>
              <a:ext cx="1036583" cy="253916"/>
            </a:xfrm>
            <a:prstGeom prst="rect">
              <a:avLst/>
            </a:prstGeom>
            <a:noFill/>
          </p:spPr>
          <p:txBody>
            <a:bodyPr wrap="none" rtlCol="0">
              <a:spAutoFit/>
            </a:bodyPr>
            <a:lstStyle/>
            <a:p>
              <a:r>
                <a:rPr lang="en-DE" sz="1600" dirty="0"/>
                <a:t>Antibody titer</a:t>
              </a:r>
            </a:p>
          </p:txBody>
        </p:sp>
        <p:sp>
          <p:nvSpPr>
            <p:cNvPr id="6" name="TextBox 5">
              <a:extLst>
                <a:ext uri="{FF2B5EF4-FFF2-40B4-BE49-F238E27FC236}">
                  <a16:creationId xmlns:a16="http://schemas.microsoft.com/office/drawing/2014/main" id="{27235CBA-D656-4371-E7C5-D38F3580E47E}"/>
                </a:ext>
              </a:extLst>
            </p:cNvPr>
            <p:cNvSpPr txBox="1"/>
            <p:nvPr/>
          </p:nvSpPr>
          <p:spPr>
            <a:xfrm rot="18419440">
              <a:off x="3189279" y="4671647"/>
              <a:ext cx="461905" cy="192409"/>
            </a:xfrm>
            <a:prstGeom prst="rect">
              <a:avLst/>
            </a:prstGeom>
            <a:noFill/>
          </p:spPr>
          <p:txBody>
            <a:bodyPr wrap="none" rtlCol="0">
              <a:spAutoFit/>
            </a:bodyPr>
            <a:lstStyle/>
            <a:p>
              <a:pPr algn="r"/>
              <a:r>
                <a:rPr lang="en-DE" sz="1067" dirty="0"/>
                <a:t>D614G</a:t>
              </a:r>
            </a:p>
          </p:txBody>
        </p:sp>
        <p:sp>
          <p:nvSpPr>
            <p:cNvPr id="7" name="TextBox 6">
              <a:extLst>
                <a:ext uri="{FF2B5EF4-FFF2-40B4-BE49-F238E27FC236}">
                  <a16:creationId xmlns:a16="http://schemas.microsoft.com/office/drawing/2014/main" id="{10FCF0CE-605F-D48C-D9CF-5E6466B9EE8D}"/>
                </a:ext>
              </a:extLst>
            </p:cNvPr>
            <p:cNvSpPr txBox="1"/>
            <p:nvPr/>
          </p:nvSpPr>
          <p:spPr>
            <a:xfrm rot="18419440">
              <a:off x="3498437" y="4646681"/>
              <a:ext cx="399388" cy="192409"/>
            </a:xfrm>
            <a:prstGeom prst="rect">
              <a:avLst/>
            </a:prstGeom>
            <a:noFill/>
          </p:spPr>
          <p:txBody>
            <a:bodyPr wrap="none" rtlCol="0">
              <a:spAutoFit/>
            </a:bodyPr>
            <a:lstStyle/>
            <a:p>
              <a:pPr algn="r"/>
              <a:r>
                <a:rPr lang="en-DE" sz="1067" dirty="0"/>
                <a:t>Alpha</a:t>
              </a:r>
            </a:p>
          </p:txBody>
        </p:sp>
        <p:sp>
          <p:nvSpPr>
            <p:cNvPr id="8" name="TextBox 7">
              <a:extLst>
                <a:ext uri="{FF2B5EF4-FFF2-40B4-BE49-F238E27FC236}">
                  <a16:creationId xmlns:a16="http://schemas.microsoft.com/office/drawing/2014/main" id="{83975B04-1F44-10ED-1FEC-7AF041CA3BB5}"/>
                </a:ext>
              </a:extLst>
            </p:cNvPr>
            <p:cNvSpPr txBox="1"/>
            <p:nvPr/>
          </p:nvSpPr>
          <p:spPr>
            <a:xfrm rot="18419440">
              <a:off x="3582434" y="4767035"/>
              <a:ext cx="697547" cy="192409"/>
            </a:xfrm>
            <a:prstGeom prst="rect">
              <a:avLst/>
            </a:prstGeom>
            <a:noFill/>
          </p:spPr>
          <p:txBody>
            <a:bodyPr wrap="none" rtlCol="0">
              <a:spAutoFit/>
            </a:bodyPr>
            <a:lstStyle/>
            <a:p>
              <a:pPr algn="r"/>
              <a:r>
                <a:rPr lang="en-DE" sz="1067" dirty="0"/>
                <a:t>Alpha+484K</a:t>
              </a:r>
            </a:p>
          </p:txBody>
        </p:sp>
        <p:sp>
          <p:nvSpPr>
            <p:cNvPr id="9" name="TextBox 8">
              <a:extLst>
                <a:ext uri="{FF2B5EF4-FFF2-40B4-BE49-F238E27FC236}">
                  <a16:creationId xmlns:a16="http://schemas.microsoft.com/office/drawing/2014/main" id="{8FCCE568-8003-9EFE-B1B8-A48EB8902734}"/>
                </a:ext>
              </a:extLst>
            </p:cNvPr>
            <p:cNvSpPr txBox="1"/>
            <p:nvPr/>
          </p:nvSpPr>
          <p:spPr>
            <a:xfrm rot="18419440">
              <a:off x="4003142" y="4687011"/>
              <a:ext cx="501580" cy="192409"/>
            </a:xfrm>
            <a:prstGeom prst="rect">
              <a:avLst/>
            </a:prstGeom>
            <a:noFill/>
          </p:spPr>
          <p:txBody>
            <a:bodyPr wrap="none" rtlCol="0">
              <a:spAutoFit/>
            </a:bodyPr>
            <a:lstStyle/>
            <a:p>
              <a:pPr algn="r"/>
              <a:r>
                <a:rPr lang="en-DE" sz="1067" dirty="0"/>
                <a:t>Gamma</a:t>
              </a:r>
            </a:p>
          </p:txBody>
        </p:sp>
        <p:sp>
          <p:nvSpPr>
            <p:cNvPr id="10" name="TextBox 9">
              <a:extLst>
                <a:ext uri="{FF2B5EF4-FFF2-40B4-BE49-F238E27FC236}">
                  <a16:creationId xmlns:a16="http://schemas.microsoft.com/office/drawing/2014/main" id="{B8B29B7F-27F7-9CE4-A215-26DC1C61511E}"/>
                </a:ext>
              </a:extLst>
            </p:cNvPr>
            <p:cNvSpPr txBox="1"/>
            <p:nvPr/>
          </p:nvSpPr>
          <p:spPr>
            <a:xfrm rot="18419440">
              <a:off x="4357385" y="4626195"/>
              <a:ext cx="348894" cy="192409"/>
            </a:xfrm>
            <a:prstGeom prst="rect">
              <a:avLst/>
            </a:prstGeom>
            <a:noFill/>
          </p:spPr>
          <p:txBody>
            <a:bodyPr wrap="none" rtlCol="0">
              <a:spAutoFit/>
            </a:bodyPr>
            <a:lstStyle/>
            <a:p>
              <a:pPr algn="r"/>
              <a:r>
                <a:rPr lang="en-DE" sz="1067" dirty="0"/>
                <a:t>Beta</a:t>
              </a:r>
            </a:p>
          </p:txBody>
        </p:sp>
        <p:sp>
          <p:nvSpPr>
            <p:cNvPr id="11" name="TextBox 10">
              <a:extLst>
                <a:ext uri="{FF2B5EF4-FFF2-40B4-BE49-F238E27FC236}">
                  <a16:creationId xmlns:a16="http://schemas.microsoft.com/office/drawing/2014/main" id="{D1BFA861-CDB7-0262-60B4-486FB3CA28D6}"/>
                </a:ext>
              </a:extLst>
            </p:cNvPr>
            <p:cNvSpPr txBox="1"/>
            <p:nvPr/>
          </p:nvSpPr>
          <p:spPr>
            <a:xfrm rot="18419440">
              <a:off x="4620858" y="4637076"/>
              <a:ext cx="377748" cy="192409"/>
            </a:xfrm>
            <a:prstGeom prst="rect">
              <a:avLst/>
            </a:prstGeom>
            <a:noFill/>
          </p:spPr>
          <p:txBody>
            <a:bodyPr wrap="none" rtlCol="0">
              <a:spAutoFit/>
            </a:bodyPr>
            <a:lstStyle/>
            <a:p>
              <a:pPr algn="r"/>
              <a:r>
                <a:rPr lang="en-DE" sz="1067" dirty="0"/>
                <a:t>Delta</a:t>
              </a:r>
            </a:p>
          </p:txBody>
        </p:sp>
        <p:sp>
          <p:nvSpPr>
            <p:cNvPr id="12" name="TextBox 11">
              <a:extLst>
                <a:ext uri="{FF2B5EF4-FFF2-40B4-BE49-F238E27FC236}">
                  <a16:creationId xmlns:a16="http://schemas.microsoft.com/office/drawing/2014/main" id="{06CCCE8A-6FB0-B35F-41C3-D23A6F1093C8}"/>
                </a:ext>
              </a:extLst>
            </p:cNvPr>
            <p:cNvSpPr txBox="1"/>
            <p:nvPr/>
          </p:nvSpPr>
          <p:spPr>
            <a:xfrm rot="18419440">
              <a:off x="4907174" y="4630676"/>
              <a:ext cx="360916" cy="192409"/>
            </a:xfrm>
            <a:prstGeom prst="rect">
              <a:avLst/>
            </a:prstGeom>
            <a:noFill/>
          </p:spPr>
          <p:txBody>
            <a:bodyPr wrap="none" rtlCol="0">
              <a:spAutoFit/>
            </a:bodyPr>
            <a:lstStyle/>
            <a:p>
              <a:pPr algn="r"/>
              <a:r>
                <a:rPr lang="en-DE" sz="1067" dirty="0"/>
                <a:t>BA.1</a:t>
              </a:r>
            </a:p>
          </p:txBody>
        </p:sp>
        <p:sp>
          <p:nvSpPr>
            <p:cNvPr id="13" name="TextBox 12">
              <a:extLst>
                <a:ext uri="{FF2B5EF4-FFF2-40B4-BE49-F238E27FC236}">
                  <a16:creationId xmlns:a16="http://schemas.microsoft.com/office/drawing/2014/main" id="{DF8762B9-5DCA-53B2-A647-3090C4FA8A3C}"/>
                </a:ext>
              </a:extLst>
            </p:cNvPr>
            <p:cNvSpPr txBox="1"/>
            <p:nvPr/>
          </p:nvSpPr>
          <p:spPr>
            <a:xfrm rot="18419440">
              <a:off x="5185074" y="4630676"/>
              <a:ext cx="360916" cy="192409"/>
            </a:xfrm>
            <a:prstGeom prst="rect">
              <a:avLst/>
            </a:prstGeom>
            <a:noFill/>
          </p:spPr>
          <p:txBody>
            <a:bodyPr wrap="none" rtlCol="0">
              <a:spAutoFit/>
            </a:bodyPr>
            <a:lstStyle/>
            <a:p>
              <a:pPr algn="r"/>
              <a:r>
                <a:rPr lang="en-DE" sz="1067" dirty="0"/>
                <a:t>BA.2</a:t>
              </a:r>
            </a:p>
          </p:txBody>
        </p:sp>
        <p:sp>
          <p:nvSpPr>
            <p:cNvPr id="14" name="TextBox 13">
              <a:extLst>
                <a:ext uri="{FF2B5EF4-FFF2-40B4-BE49-F238E27FC236}">
                  <a16:creationId xmlns:a16="http://schemas.microsoft.com/office/drawing/2014/main" id="{CA8CC6B0-1E3F-596F-464A-EBA8BCF34AD0}"/>
                </a:ext>
              </a:extLst>
            </p:cNvPr>
            <p:cNvSpPr txBox="1"/>
            <p:nvPr/>
          </p:nvSpPr>
          <p:spPr>
            <a:xfrm rot="18419440">
              <a:off x="5462974" y="4630676"/>
              <a:ext cx="360916" cy="192409"/>
            </a:xfrm>
            <a:prstGeom prst="rect">
              <a:avLst/>
            </a:prstGeom>
            <a:noFill/>
          </p:spPr>
          <p:txBody>
            <a:bodyPr wrap="none" rtlCol="0">
              <a:spAutoFit/>
            </a:bodyPr>
            <a:lstStyle/>
            <a:p>
              <a:pPr algn="r"/>
              <a:r>
                <a:rPr lang="en-DE" sz="1067" dirty="0"/>
                <a:t>BA.5</a:t>
              </a:r>
            </a:p>
          </p:txBody>
        </p:sp>
      </p:grpSp>
      <p:sp>
        <p:nvSpPr>
          <p:cNvPr id="2" name="Rectangle 1">
            <a:extLst>
              <a:ext uri="{FF2B5EF4-FFF2-40B4-BE49-F238E27FC236}">
                <a16:creationId xmlns:a16="http://schemas.microsoft.com/office/drawing/2014/main" id="{E97F181A-5CA8-0F2E-ACDF-7A3F73A8C587}"/>
              </a:ext>
            </a:extLst>
          </p:cNvPr>
          <p:cNvSpPr/>
          <p:nvPr/>
        </p:nvSpPr>
        <p:spPr>
          <a:xfrm>
            <a:off x="3719827" y="1542570"/>
            <a:ext cx="1245587" cy="2433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10E08E70-3B4A-3F28-DCE9-2A65A64C6CA3}"/>
              </a:ext>
            </a:extLst>
          </p:cNvPr>
          <p:cNvSpPr>
            <a:spLocks noGrp="1"/>
          </p:cNvSpPr>
          <p:nvPr>
            <p:ph type="sldNum" idx="12"/>
          </p:nvPr>
        </p:nvSpPr>
        <p:spPr/>
        <p:txBody>
          <a:bodyPr/>
          <a:lstStyle/>
          <a:p>
            <a:fld id="{00000000-1234-1234-1234-123412341234}" type="slidenum">
              <a:rPr lang="de" smtClean="0"/>
              <a:pPr/>
              <a:t>43</a:t>
            </a:fld>
            <a:endParaRPr lang="de"/>
          </a:p>
        </p:txBody>
      </p:sp>
      <p:pic>
        <p:nvPicPr>
          <p:cNvPr id="17" name="Picture 16">
            <a:extLst>
              <a:ext uri="{FF2B5EF4-FFF2-40B4-BE49-F238E27FC236}">
                <a16:creationId xmlns:a16="http://schemas.microsoft.com/office/drawing/2014/main" id="{9C0FC2A0-4C0E-5868-195B-0F6DAF626AF1}"/>
              </a:ext>
            </a:extLst>
          </p:cNvPr>
          <p:cNvPicPr>
            <a:picLocks noChangeAspect="1"/>
          </p:cNvPicPr>
          <p:nvPr/>
        </p:nvPicPr>
        <p:blipFill>
          <a:blip r:embed="rId4"/>
          <a:stretch>
            <a:fillRect/>
          </a:stretch>
        </p:blipFill>
        <p:spPr>
          <a:xfrm>
            <a:off x="6586266" y="753037"/>
            <a:ext cx="3792215" cy="3769507"/>
          </a:xfrm>
          <a:prstGeom prst="rect">
            <a:avLst/>
          </a:prstGeom>
        </p:spPr>
      </p:pic>
      <p:sp>
        <p:nvSpPr>
          <p:cNvPr id="18" name="TextBox 17">
            <a:extLst>
              <a:ext uri="{FF2B5EF4-FFF2-40B4-BE49-F238E27FC236}">
                <a16:creationId xmlns:a16="http://schemas.microsoft.com/office/drawing/2014/main" id="{4446461C-B05D-E1F1-A6CB-9F8A921D7E13}"/>
              </a:ext>
            </a:extLst>
          </p:cNvPr>
          <p:cNvSpPr txBox="1"/>
          <p:nvPr/>
        </p:nvSpPr>
        <p:spPr>
          <a:xfrm rot="18419440">
            <a:off x="6303394" y="4558583"/>
            <a:ext cx="827693" cy="307777"/>
          </a:xfrm>
          <a:prstGeom prst="rect">
            <a:avLst/>
          </a:prstGeom>
          <a:noFill/>
        </p:spPr>
        <p:txBody>
          <a:bodyPr wrap="square" rtlCol="0">
            <a:spAutoFit/>
          </a:bodyPr>
          <a:lstStyle/>
          <a:p>
            <a:pPr algn="r"/>
            <a:r>
              <a:rPr lang="en-DE" sz="1400" dirty="0"/>
              <a:t>D614G</a:t>
            </a:r>
          </a:p>
        </p:txBody>
      </p:sp>
      <p:sp>
        <p:nvSpPr>
          <p:cNvPr id="19" name="TextBox 18">
            <a:extLst>
              <a:ext uri="{FF2B5EF4-FFF2-40B4-BE49-F238E27FC236}">
                <a16:creationId xmlns:a16="http://schemas.microsoft.com/office/drawing/2014/main" id="{FF0433B9-3DC5-4D46-6914-FCF1D1086209}"/>
              </a:ext>
            </a:extLst>
          </p:cNvPr>
          <p:cNvSpPr txBox="1"/>
          <p:nvPr/>
        </p:nvSpPr>
        <p:spPr>
          <a:xfrm rot="18419440">
            <a:off x="6777861" y="4513844"/>
            <a:ext cx="715668" cy="307777"/>
          </a:xfrm>
          <a:prstGeom prst="rect">
            <a:avLst/>
          </a:prstGeom>
          <a:noFill/>
        </p:spPr>
        <p:txBody>
          <a:bodyPr wrap="square" rtlCol="0">
            <a:spAutoFit/>
          </a:bodyPr>
          <a:lstStyle/>
          <a:p>
            <a:pPr algn="r"/>
            <a:r>
              <a:rPr lang="en-DE" sz="1400" dirty="0"/>
              <a:t>Alpha</a:t>
            </a:r>
          </a:p>
        </p:txBody>
      </p:sp>
      <p:sp>
        <p:nvSpPr>
          <p:cNvPr id="26" name="TextBox 25">
            <a:extLst>
              <a:ext uri="{FF2B5EF4-FFF2-40B4-BE49-F238E27FC236}">
                <a16:creationId xmlns:a16="http://schemas.microsoft.com/office/drawing/2014/main" id="{C1DFF988-CAC4-5E1B-F379-9E4F6EE16F17}"/>
              </a:ext>
            </a:extLst>
          </p:cNvPr>
          <p:cNvSpPr txBox="1"/>
          <p:nvPr/>
        </p:nvSpPr>
        <p:spPr>
          <a:xfrm rot="18419440">
            <a:off x="6842095" y="4727215"/>
            <a:ext cx="1249940" cy="307777"/>
          </a:xfrm>
          <a:prstGeom prst="rect">
            <a:avLst/>
          </a:prstGeom>
          <a:noFill/>
        </p:spPr>
        <p:txBody>
          <a:bodyPr wrap="square" rtlCol="0">
            <a:spAutoFit/>
          </a:bodyPr>
          <a:lstStyle/>
          <a:p>
            <a:pPr algn="r"/>
            <a:r>
              <a:rPr lang="en-DE" sz="1400" dirty="0"/>
              <a:t>Alpha+484K</a:t>
            </a:r>
          </a:p>
        </p:txBody>
      </p:sp>
      <p:sp>
        <p:nvSpPr>
          <p:cNvPr id="27" name="TextBox 26">
            <a:extLst>
              <a:ext uri="{FF2B5EF4-FFF2-40B4-BE49-F238E27FC236}">
                <a16:creationId xmlns:a16="http://schemas.microsoft.com/office/drawing/2014/main" id="{44CCAAFF-9FC0-9FCF-0013-5DFD3B7A50B8}"/>
              </a:ext>
            </a:extLst>
          </p:cNvPr>
          <p:cNvSpPr txBox="1"/>
          <p:nvPr/>
        </p:nvSpPr>
        <p:spPr>
          <a:xfrm rot="18419440">
            <a:off x="7523210" y="4586976"/>
            <a:ext cx="898786" cy="307777"/>
          </a:xfrm>
          <a:prstGeom prst="rect">
            <a:avLst/>
          </a:prstGeom>
          <a:noFill/>
        </p:spPr>
        <p:txBody>
          <a:bodyPr wrap="square" rtlCol="0">
            <a:spAutoFit/>
          </a:bodyPr>
          <a:lstStyle/>
          <a:p>
            <a:pPr algn="r"/>
            <a:r>
              <a:rPr lang="en-DE" sz="1400" dirty="0"/>
              <a:t>Gamma</a:t>
            </a:r>
          </a:p>
        </p:txBody>
      </p:sp>
      <p:sp>
        <p:nvSpPr>
          <p:cNvPr id="28" name="TextBox 27">
            <a:extLst>
              <a:ext uri="{FF2B5EF4-FFF2-40B4-BE49-F238E27FC236}">
                <a16:creationId xmlns:a16="http://schemas.microsoft.com/office/drawing/2014/main" id="{264A4DAE-91E9-7290-CC4B-0D5019EFEB87}"/>
              </a:ext>
            </a:extLst>
          </p:cNvPr>
          <p:cNvSpPr txBox="1"/>
          <p:nvPr/>
        </p:nvSpPr>
        <p:spPr>
          <a:xfrm rot="18419440">
            <a:off x="8078463" y="4477709"/>
            <a:ext cx="625187" cy="307777"/>
          </a:xfrm>
          <a:prstGeom prst="rect">
            <a:avLst/>
          </a:prstGeom>
          <a:noFill/>
        </p:spPr>
        <p:txBody>
          <a:bodyPr wrap="square" rtlCol="0">
            <a:spAutoFit/>
          </a:bodyPr>
          <a:lstStyle/>
          <a:p>
            <a:pPr algn="r"/>
            <a:r>
              <a:rPr lang="en-DE" sz="1400" dirty="0"/>
              <a:t>Beta</a:t>
            </a:r>
          </a:p>
        </p:txBody>
      </p:sp>
      <p:sp>
        <p:nvSpPr>
          <p:cNvPr id="30" name="TextBox 29">
            <a:extLst>
              <a:ext uri="{FF2B5EF4-FFF2-40B4-BE49-F238E27FC236}">
                <a16:creationId xmlns:a16="http://schemas.microsoft.com/office/drawing/2014/main" id="{926B1CC0-233E-4E74-0618-D04B8B963BFE}"/>
              </a:ext>
            </a:extLst>
          </p:cNvPr>
          <p:cNvSpPr txBox="1"/>
          <p:nvPr/>
        </p:nvSpPr>
        <p:spPr>
          <a:xfrm rot="18419440">
            <a:off x="8471065" y="4498358"/>
            <a:ext cx="676891" cy="307777"/>
          </a:xfrm>
          <a:prstGeom prst="rect">
            <a:avLst/>
          </a:prstGeom>
          <a:noFill/>
        </p:spPr>
        <p:txBody>
          <a:bodyPr wrap="square" rtlCol="0">
            <a:spAutoFit/>
          </a:bodyPr>
          <a:lstStyle/>
          <a:p>
            <a:pPr algn="r"/>
            <a:r>
              <a:rPr lang="en-DE" sz="1400" dirty="0"/>
              <a:t>Delta</a:t>
            </a:r>
          </a:p>
        </p:txBody>
      </p:sp>
      <p:sp>
        <p:nvSpPr>
          <p:cNvPr id="31" name="TextBox 30">
            <a:extLst>
              <a:ext uri="{FF2B5EF4-FFF2-40B4-BE49-F238E27FC236}">
                <a16:creationId xmlns:a16="http://schemas.microsoft.com/office/drawing/2014/main" id="{D4081BD3-1BFB-1E03-CC5D-37B04405AB19}"/>
              </a:ext>
            </a:extLst>
          </p:cNvPr>
          <p:cNvSpPr txBox="1"/>
          <p:nvPr/>
        </p:nvSpPr>
        <p:spPr>
          <a:xfrm rot="18419440">
            <a:off x="8904600" y="4486312"/>
            <a:ext cx="646729" cy="307777"/>
          </a:xfrm>
          <a:prstGeom prst="rect">
            <a:avLst/>
          </a:prstGeom>
          <a:noFill/>
        </p:spPr>
        <p:txBody>
          <a:bodyPr wrap="square" rtlCol="0">
            <a:spAutoFit/>
          </a:bodyPr>
          <a:lstStyle/>
          <a:p>
            <a:pPr algn="r"/>
            <a:r>
              <a:rPr lang="en-DE" sz="1400" dirty="0"/>
              <a:t>BA.1</a:t>
            </a:r>
          </a:p>
        </p:txBody>
      </p:sp>
      <p:sp>
        <p:nvSpPr>
          <p:cNvPr id="32" name="TextBox 31">
            <a:extLst>
              <a:ext uri="{FF2B5EF4-FFF2-40B4-BE49-F238E27FC236}">
                <a16:creationId xmlns:a16="http://schemas.microsoft.com/office/drawing/2014/main" id="{AE642A51-820D-E0F0-EC02-56C108BBA84E}"/>
              </a:ext>
            </a:extLst>
          </p:cNvPr>
          <p:cNvSpPr txBox="1"/>
          <p:nvPr/>
        </p:nvSpPr>
        <p:spPr>
          <a:xfrm rot="18419440">
            <a:off x="9323054" y="4486312"/>
            <a:ext cx="646729" cy="307777"/>
          </a:xfrm>
          <a:prstGeom prst="rect">
            <a:avLst/>
          </a:prstGeom>
          <a:noFill/>
        </p:spPr>
        <p:txBody>
          <a:bodyPr wrap="square" rtlCol="0">
            <a:spAutoFit/>
          </a:bodyPr>
          <a:lstStyle/>
          <a:p>
            <a:pPr algn="r"/>
            <a:r>
              <a:rPr lang="en-DE" sz="1400" dirty="0"/>
              <a:t>BA.2</a:t>
            </a:r>
          </a:p>
        </p:txBody>
      </p:sp>
      <p:sp>
        <p:nvSpPr>
          <p:cNvPr id="33" name="TextBox 32">
            <a:extLst>
              <a:ext uri="{FF2B5EF4-FFF2-40B4-BE49-F238E27FC236}">
                <a16:creationId xmlns:a16="http://schemas.microsoft.com/office/drawing/2014/main" id="{D247890A-F22D-CB20-C0CE-B3EFDCC90733}"/>
              </a:ext>
            </a:extLst>
          </p:cNvPr>
          <p:cNvSpPr txBox="1"/>
          <p:nvPr/>
        </p:nvSpPr>
        <p:spPr>
          <a:xfrm rot="18419440">
            <a:off x="9741508" y="4486312"/>
            <a:ext cx="646729" cy="307777"/>
          </a:xfrm>
          <a:prstGeom prst="rect">
            <a:avLst/>
          </a:prstGeom>
          <a:noFill/>
        </p:spPr>
        <p:txBody>
          <a:bodyPr wrap="square" rtlCol="0">
            <a:spAutoFit/>
          </a:bodyPr>
          <a:lstStyle/>
          <a:p>
            <a:pPr algn="r"/>
            <a:r>
              <a:rPr lang="en-DE" sz="1400" dirty="0"/>
              <a:t>BA.5</a:t>
            </a:r>
          </a:p>
        </p:txBody>
      </p:sp>
      <p:sp>
        <p:nvSpPr>
          <p:cNvPr id="21" name="TextBox 20">
            <a:extLst>
              <a:ext uri="{FF2B5EF4-FFF2-40B4-BE49-F238E27FC236}">
                <a16:creationId xmlns:a16="http://schemas.microsoft.com/office/drawing/2014/main" id="{93F3704F-0577-C0F3-C4C8-AE1FDEC9D30A}"/>
              </a:ext>
            </a:extLst>
          </p:cNvPr>
          <p:cNvSpPr txBox="1"/>
          <p:nvPr/>
        </p:nvSpPr>
        <p:spPr>
          <a:xfrm>
            <a:off x="9070779" y="1508892"/>
            <a:ext cx="1151277" cy="276999"/>
          </a:xfrm>
          <a:prstGeom prst="rect">
            <a:avLst/>
          </a:prstGeom>
          <a:noFill/>
          <a:ln w="38100">
            <a:solidFill>
              <a:srgbClr val="FF0000"/>
            </a:solidFill>
          </a:ln>
        </p:spPr>
        <p:txBody>
          <a:bodyPr wrap="none" rtlCol="0">
            <a:spAutoFit/>
          </a:bodyPr>
          <a:lstStyle/>
          <a:p>
            <a:r>
              <a:rPr lang="en-US" sz="1200" dirty="0"/>
              <a:t>-5.1  -2.7  -5.8</a:t>
            </a:r>
          </a:p>
        </p:txBody>
      </p:sp>
      <p:sp>
        <p:nvSpPr>
          <p:cNvPr id="16" name="Up Arrow 15">
            <a:extLst>
              <a:ext uri="{FF2B5EF4-FFF2-40B4-BE49-F238E27FC236}">
                <a16:creationId xmlns:a16="http://schemas.microsoft.com/office/drawing/2014/main" id="{5AA61C54-8EB0-A241-A08F-3F0ED285D010}"/>
              </a:ext>
            </a:extLst>
          </p:cNvPr>
          <p:cNvSpPr/>
          <p:nvPr/>
        </p:nvSpPr>
        <p:spPr>
          <a:xfrm>
            <a:off x="9545444" y="4929767"/>
            <a:ext cx="201949" cy="67274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3CB6E14-497A-219B-C833-F078ABCA6843}"/>
              </a:ext>
            </a:extLst>
          </p:cNvPr>
          <p:cNvSpPr txBox="1"/>
          <p:nvPr/>
        </p:nvSpPr>
        <p:spPr>
          <a:xfrm>
            <a:off x="310075" y="5592938"/>
            <a:ext cx="11360800" cy="923330"/>
          </a:xfrm>
          <a:prstGeom prst="rect">
            <a:avLst/>
          </a:prstGeom>
          <a:noFill/>
        </p:spPr>
        <p:txBody>
          <a:bodyPr wrap="square" rtlCol="0">
            <a:spAutoFit/>
          </a:bodyPr>
          <a:lstStyle/>
          <a:p>
            <a:r>
              <a:rPr lang="en-US" dirty="0">
                <a:sym typeface="Wingdings" pitchFamily="2" charset="2"/>
              </a:rPr>
              <a:t>Multiple (distinct) exposures increase cross-neutralization and therefore decrease antigenic distance (log2 fold changes). </a:t>
            </a:r>
            <a:r>
              <a:rPr lang="en-US" b="1" dirty="0">
                <a:sym typeface="Wingdings" pitchFamily="2" charset="2"/>
              </a:rPr>
              <a:t>It is not, however, the variants’ antigenic properties that change with multiple exposures but the antibody composition in the serum  Antibody landscapes on top of a single exposure serum map</a:t>
            </a:r>
          </a:p>
        </p:txBody>
      </p:sp>
    </p:spTree>
    <p:extLst>
      <p:ext uri="{BB962C8B-B14F-4D97-AF65-F5344CB8AC3E}">
        <p14:creationId xmlns:p14="http://schemas.microsoft.com/office/powerpoint/2010/main" val="2424092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sp>
        <p:nvSpPr>
          <p:cNvPr id="3" name="TextBox 2">
            <a:extLst>
              <a:ext uri="{FF2B5EF4-FFF2-40B4-BE49-F238E27FC236}">
                <a16:creationId xmlns:a16="http://schemas.microsoft.com/office/drawing/2014/main" id="{7F8F67E8-D0BB-6035-5790-E122D87DD507}"/>
              </a:ext>
            </a:extLst>
          </p:cNvPr>
          <p:cNvSpPr txBox="1"/>
          <p:nvPr/>
        </p:nvSpPr>
        <p:spPr>
          <a:xfrm>
            <a:off x="7734178"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566A4EBE-6A32-AE22-DF4B-7248007B4D42}"/>
              </a:ext>
            </a:extLst>
          </p:cNvPr>
          <p:cNvSpPr>
            <a:spLocks noGrp="1"/>
          </p:cNvSpPr>
          <p:nvPr>
            <p:ph type="sldNum" idx="12"/>
          </p:nvPr>
        </p:nvSpPr>
        <p:spPr/>
        <p:txBody>
          <a:bodyPr/>
          <a:lstStyle/>
          <a:p>
            <a:fld id="{00000000-1234-1234-1234-123412341234}" type="slidenum">
              <a:rPr lang="de" smtClean="0"/>
              <a:pPr/>
              <a:t>44</a:t>
            </a:fld>
            <a:endParaRPr lang="de"/>
          </a:p>
        </p:txBody>
      </p:sp>
    </p:spTree>
    <p:extLst>
      <p:ext uri="{BB962C8B-B14F-4D97-AF65-F5344CB8AC3E}">
        <p14:creationId xmlns:p14="http://schemas.microsoft.com/office/powerpoint/2010/main" val="1344348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8" name="Picture 7" descr="A picture containing day&#10;&#10;Description automatically generated">
            <a:extLst>
              <a:ext uri="{FF2B5EF4-FFF2-40B4-BE49-F238E27FC236}">
                <a16:creationId xmlns:a16="http://schemas.microsoft.com/office/drawing/2014/main" id="{3ABDEDF5-C995-F158-5F08-5B5608BA763C}"/>
              </a:ext>
            </a:extLst>
          </p:cNvPr>
          <p:cNvPicPr>
            <a:picLocks noChangeAspect="1"/>
          </p:cNvPicPr>
          <p:nvPr/>
        </p:nvPicPr>
        <p:blipFill rotWithShape="1">
          <a:blip r:embed="rId3"/>
          <a:srcRect l="2525"/>
          <a:stretch/>
        </p:blipFill>
        <p:spPr>
          <a:xfrm>
            <a:off x="4356550" y="445347"/>
            <a:ext cx="5973498" cy="6208660"/>
          </a:xfrm>
          <a:prstGeom prst="rect">
            <a:avLst/>
          </a:prstGeom>
        </p:spPr>
      </p:pic>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4"/>
          <a:srcRect t="8497"/>
          <a:stretch/>
        </p:blipFill>
        <p:spPr>
          <a:xfrm>
            <a:off x="769441" y="3090440"/>
            <a:ext cx="2253431" cy="1739459"/>
          </a:xfrm>
          <a:prstGeom prst="rect">
            <a:avLst/>
          </a:prstGeom>
        </p:spPr>
      </p:pic>
      <p:pic>
        <p:nvPicPr>
          <p:cNvPr id="2" name="Picture 1">
            <a:extLst>
              <a:ext uri="{FF2B5EF4-FFF2-40B4-BE49-F238E27FC236}">
                <a16:creationId xmlns:a16="http://schemas.microsoft.com/office/drawing/2014/main" id="{2C4CA383-CB6A-99B7-8381-3A81C9A1038F}"/>
              </a:ext>
            </a:extLst>
          </p:cNvPr>
          <p:cNvPicPr>
            <a:picLocks noChangeAspect="1"/>
          </p:cNvPicPr>
          <p:nvPr/>
        </p:nvPicPr>
        <p:blipFill rotWithShape="1">
          <a:blip r:embed="rId5"/>
          <a:srcRect r="38311"/>
          <a:stretch/>
        </p:blipFill>
        <p:spPr>
          <a:xfrm>
            <a:off x="518517" y="445347"/>
            <a:ext cx="2986412" cy="2160000"/>
          </a:xfrm>
          <a:prstGeom prst="rect">
            <a:avLst/>
          </a:prstGeom>
        </p:spPr>
      </p:pic>
      <p:sp>
        <p:nvSpPr>
          <p:cNvPr id="9" name="Title 8">
            <a:extLst>
              <a:ext uri="{FF2B5EF4-FFF2-40B4-BE49-F238E27FC236}">
                <a16:creationId xmlns:a16="http://schemas.microsoft.com/office/drawing/2014/main" id="{AB194F15-2604-5CA8-0C51-425E897C583B}"/>
              </a:ext>
            </a:extLst>
          </p:cNvPr>
          <p:cNvSpPr>
            <a:spLocks noGrp="1"/>
          </p:cNvSpPr>
          <p:nvPr>
            <p:ph type="title"/>
          </p:nvPr>
        </p:nvSpPr>
        <p:spPr>
          <a:xfrm>
            <a:off x="3857624" y="593367"/>
            <a:ext cx="7918775" cy="763600"/>
          </a:xfrm>
        </p:spPr>
        <p:txBody>
          <a:bodyPr>
            <a:noAutofit/>
          </a:bodyPr>
          <a:lstStyle/>
          <a:p>
            <a:r>
              <a:rPr lang="en-US" sz="2800" dirty="0">
                <a:solidFill>
                  <a:schemeClr val="tx2">
                    <a:lumMod val="75000"/>
                    <a:lumOff val="25000"/>
                  </a:schemeClr>
                </a:solidFill>
              </a:rPr>
              <a:t>From antigenic maps to antibody landscapes</a:t>
            </a:r>
            <a:br>
              <a:rPr lang="en-US" sz="2800" dirty="0">
                <a:solidFill>
                  <a:schemeClr val="tx2">
                    <a:lumMod val="75000"/>
                    <a:lumOff val="25000"/>
                  </a:schemeClr>
                </a:solidFill>
              </a:rPr>
            </a:br>
            <a:endParaRPr lang="en-DE" sz="2800">
              <a:solidFill>
                <a:schemeClr val="tx2">
                  <a:lumMod val="75000"/>
                  <a:lumOff val="25000"/>
                </a:schemeClr>
              </a:solidFill>
            </a:endParaRPr>
          </a:p>
        </p:txBody>
      </p:sp>
      <p:sp>
        <p:nvSpPr>
          <p:cNvPr id="4" name="Slide Number Placeholder 3">
            <a:extLst>
              <a:ext uri="{FF2B5EF4-FFF2-40B4-BE49-F238E27FC236}">
                <a16:creationId xmlns:a16="http://schemas.microsoft.com/office/drawing/2014/main" id="{9299DF32-E72B-DB69-D57B-88BA5F0426C7}"/>
              </a:ext>
            </a:extLst>
          </p:cNvPr>
          <p:cNvSpPr>
            <a:spLocks noGrp="1"/>
          </p:cNvSpPr>
          <p:nvPr>
            <p:ph type="sldNum" idx="12"/>
          </p:nvPr>
        </p:nvSpPr>
        <p:spPr/>
        <p:txBody>
          <a:bodyPr/>
          <a:lstStyle/>
          <a:p>
            <a:fld id="{00000000-1234-1234-1234-123412341234}" type="slidenum">
              <a:rPr lang="de" smtClean="0"/>
              <a:pPr/>
              <a:t>45</a:t>
            </a:fld>
            <a:endParaRPr lang="de"/>
          </a:p>
        </p:txBody>
      </p:sp>
      <p:sp>
        <p:nvSpPr>
          <p:cNvPr id="5" name="TextBox 4">
            <a:extLst>
              <a:ext uri="{FF2B5EF4-FFF2-40B4-BE49-F238E27FC236}">
                <a16:creationId xmlns:a16="http://schemas.microsoft.com/office/drawing/2014/main" id="{1C5027E5-6F02-F776-C512-01AD17E0A9C1}"/>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
        <p:nvSpPr>
          <p:cNvPr id="3" name="TextBox 2">
            <a:extLst>
              <a:ext uri="{FF2B5EF4-FFF2-40B4-BE49-F238E27FC236}">
                <a16:creationId xmlns:a16="http://schemas.microsoft.com/office/drawing/2014/main" id="{E252FD41-B989-25ED-0687-FF3E429F91F2}"/>
              </a:ext>
            </a:extLst>
          </p:cNvPr>
          <p:cNvSpPr txBox="1"/>
          <p:nvPr/>
        </p:nvSpPr>
        <p:spPr>
          <a:xfrm>
            <a:off x="8675650" y="3059668"/>
            <a:ext cx="2377574" cy="369332"/>
          </a:xfrm>
          <a:prstGeom prst="rect">
            <a:avLst/>
          </a:prstGeom>
          <a:noFill/>
        </p:spPr>
        <p:txBody>
          <a:bodyPr wrap="none" rtlCol="0">
            <a:spAutoFit/>
          </a:bodyPr>
          <a:lstStyle/>
          <a:p>
            <a:r>
              <a:rPr lang="en-US" dirty="0"/>
              <a:t>2x Moderna vaccinated</a:t>
            </a:r>
          </a:p>
        </p:txBody>
      </p:sp>
    </p:spTree>
    <p:extLst>
      <p:ext uri="{BB962C8B-B14F-4D97-AF65-F5344CB8AC3E}">
        <p14:creationId xmlns:p14="http://schemas.microsoft.com/office/powerpoint/2010/main" val="1373218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3679594" y="1432590"/>
            <a:ext cx="8512406" cy="763600"/>
          </a:xfrm>
          <a:prstGeom prst="rect">
            <a:avLst/>
          </a:prstGeom>
        </p:spPr>
        <p:txBody>
          <a:bodyPr spcFirstLastPara="1" vert="horz" wrap="square" lIns="121900" tIns="121900" rIns="121900" bIns="121900" rtlCol="0" anchor="t" anchorCtr="0">
            <a:noAutofit/>
          </a:bodyPr>
          <a:lstStyle/>
          <a:p>
            <a:r>
              <a:rPr lang="de" sz="2400" dirty="0"/>
              <a:t>Distant </a:t>
            </a:r>
            <a:r>
              <a:rPr lang="de" sz="2400" dirty="0" err="1"/>
              <a:t>exposures</a:t>
            </a:r>
            <a:r>
              <a:rPr lang="de" sz="2400" dirty="0"/>
              <a:t> </a:t>
            </a:r>
            <a:r>
              <a:rPr lang="de" sz="2400" dirty="0" err="1"/>
              <a:t>broaden</a:t>
            </a:r>
            <a:r>
              <a:rPr lang="de" sz="2400" dirty="0"/>
              <a:t> immune </a:t>
            </a:r>
            <a:r>
              <a:rPr lang="de" sz="2400" dirty="0" err="1"/>
              <a:t>profiles</a:t>
            </a:r>
            <a:r>
              <a:rPr lang="de" sz="2400" dirty="0"/>
              <a:t> </a:t>
            </a:r>
            <a:br>
              <a:rPr lang="de" sz="2400" dirty="0"/>
            </a:br>
            <a:r>
              <a:rPr lang="de" sz="2400" dirty="0">
                <a:sym typeface="Wingdings" pitchFamily="2" charset="2"/>
              </a:rPr>
              <a:t> </a:t>
            </a:r>
            <a:r>
              <a:rPr lang="de" sz="2400" dirty="0" err="1">
                <a:sym typeface="Wingdings" pitchFamily="2" charset="2"/>
              </a:rPr>
              <a:t>vaccine</a:t>
            </a:r>
            <a:r>
              <a:rPr lang="de" sz="2400" dirty="0">
                <a:sym typeface="Wingdings" pitchFamily="2" charset="2"/>
              </a:rPr>
              <a:t> update </a:t>
            </a:r>
            <a:r>
              <a:rPr lang="de" sz="2400" dirty="0" err="1">
                <a:sym typeface="Wingdings" pitchFamily="2" charset="2"/>
              </a:rPr>
              <a:t>to</a:t>
            </a:r>
            <a:r>
              <a:rPr lang="de" sz="2400" dirty="0">
                <a:sym typeface="Wingdings" pitchFamily="2" charset="2"/>
              </a:rPr>
              <a:t> </a:t>
            </a:r>
            <a:r>
              <a:rPr lang="de" sz="2400" dirty="0" err="1">
                <a:sym typeface="Wingdings" pitchFamily="2" charset="2"/>
              </a:rPr>
              <a:t>include</a:t>
            </a:r>
            <a:r>
              <a:rPr lang="de" sz="2400" dirty="0">
                <a:sym typeface="Wingdings" pitchFamily="2" charset="2"/>
              </a:rPr>
              <a:t> </a:t>
            </a:r>
            <a:r>
              <a:rPr lang="de" sz="2400" dirty="0" err="1">
                <a:sym typeface="Wingdings" pitchFamily="2" charset="2"/>
              </a:rPr>
              <a:t>antigenically</a:t>
            </a:r>
            <a:r>
              <a:rPr lang="de" sz="2400" dirty="0">
                <a:sym typeface="Wingdings" pitchFamily="2" charset="2"/>
              </a:rPr>
              <a:t> </a:t>
            </a:r>
            <a:r>
              <a:rPr lang="de" sz="2400" dirty="0" err="1">
                <a:sym typeface="Wingdings" pitchFamily="2" charset="2"/>
              </a:rPr>
              <a:t>distant</a:t>
            </a:r>
            <a:r>
              <a:rPr lang="de" sz="2400" dirty="0">
                <a:sym typeface="Wingdings" pitchFamily="2" charset="2"/>
              </a:rPr>
              <a:t> variant</a:t>
            </a:r>
            <a:endParaRPr sz="2400" dirty="0"/>
          </a:p>
        </p:txBody>
      </p:sp>
      <p:sp>
        <p:nvSpPr>
          <p:cNvPr id="311" name="Google Shape;311;p32"/>
          <p:cNvSpPr/>
          <p:nvPr/>
        </p:nvSpPr>
        <p:spPr>
          <a:xfrm rot="10800000" flipH="1">
            <a:off x="1927412" y="4937767"/>
            <a:ext cx="1560425" cy="679813"/>
          </a:xfrm>
          <a:prstGeom prst="bentArrow">
            <a:avLst>
              <a:gd name="adj1" fmla="val 25000"/>
              <a:gd name="adj2" fmla="val 25000"/>
              <a:gd name="adj3" fmla="val 25000"/>
              <a:gd name="adj4" fmla="val 410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TextBox 5">
            <a:extLst>
              <a:ext uri="{FF2B5EF4-FFF2-40B4-BE49-F238E27FC236}">
                <a16:creationId xmlns:a16="http://schemas.microsoft.com/office/drawing/2014/main" id="{17D6F118-CCFD-B933-8502-06D53C2BFB67}"/>
              </a:ext>
            </a:extLst>
          </p:cNvPr>
          <p:cNvSpPr txBox="1"/>
          <p:nvPr/>
        </p:nvSpPr>
        <p:spPr>
          <a:xfrm>
            <a:off x="1861952" y="2675344"/>
            <a:ext cx="364202" cy="461665"/>
          </a:xfrm>
          <a:prstGeom prst="rect">
            <a:avLst/>
          </a:prstGeom>
          <a:noFill/>
        </p:spPr>
        <p:txBody>
          <a:bodyPr wrap="none" rtlCol="0">
            <a:spAutoFit/>
          </a:bodyPr>
          <a:lstStyle/>
          <a:p>
            <a:r>
              <a:rPr lang="en-DE" sz="2400" b="1" dirty="0"/>
              <a:t>+</a:t>
            </a:r>
          </a:p>
        </p:txBody>
      </p:sp>
      <p:pic>
        <p:nvPicPr>
          <p:cNvPr id="20" name="Picture 19">
            <a:extLst>
              <a:ext uri="{FF2B5EF4-FFF2-40B4-BE49-F238E27FC236}">
                <a16:creationId xmlns:a16="http://schemas.microsoft.com/office/drawing/2014/main" id="{E4826E2D-734D-8957-BC23-57BC2E8A4531}"/>
              </a:ext>
            </a:extLst>
          </p:cNvPr>
          <p:cNvPicPr>
            <a:picLocks noChangeAspect="1"/>
          </p:cNvPicPr>
          <p:nvPr/>
        </p:nvPicPr>
        <p:blipFill rotWithShape="1">
          <a:blip r:embed="rId3"/>
          <a:srcRect t="8497"/>
          <a:stretch/>
        </p:blipFill>
        <p:spPr>
          <a:xfrm>
            <a:off x="769441" y="3090440"/>
            <a:ext cx="2253431" cy="1739459"/>
          </a:xfrm>
          <a:prstGeom prst="rect">
            <a:avLst/>
          </a:prstGeom>
        </p:spPr>
      </p:pic>
      <p:pic>
        <p:nvPicPr>
          <p:cNvPr id="7" name="Picture 6">
            <a:extLst>
              <a:ext uri="{FF2B5EF4-FFF2-40B4-BE49-F238E27FC236}">
                <a16:creationId xmlns:a16="http://schemas.microsoft.com/office/drawing/2014/main" id="{4CEB2C08-21AB-4D1F-651B-DA33641998A5}"/>
              </a:ext>
            </a:extLst>
          </p:cNvPr>
          <p:cNvPicPr>
            <a:picLocks noChangeAspect="1"/>
          </p:cNvPicPr>
          <p:nvPr/>
        </p:nvPicPr>
        <p:blipFill rotWithShape="1">
          <a:blip r:embed="rId4"/>
          <a:srcRect r="38311"/>
          <a:stretch/>
        </p:blipFill>
        <p:spPr>
          <a:xfrm>
            <a:off x="518517" y="445347"/>
            <a:ext cx="2986412" cy="2160000"/>
          </a:xfrm>
          <a:prstGeom prst="rect">
            <a:avLst/>
          </a:prstGeom>
        </p:spPr>
      </p:pic>
      <p:sp>
        <p:nvSpPr>
          <p:cNvPr id="2" name="Title 8">
            <a:extLst>
              <a:ext uri="{FF2B5EF4-FFF2-40B4-BE49-F238E27FC236}">
                <a16:creationId xmlns:a16="http://schemas.microsoft.com/office/drawing/2014/main" id="{DACE7C3C-8D73-5D33-A72C-522FF1ED02DD}"/>
              </a:ext>
            </a:extLst>
          </p:cNvPr>
          <p:cNvSpPr txBox="1">
            <a:spLocks/>
          </p:cNvSpPr>
          <p:nvPr/>
        </p:nvSpPr>
        <p:spPr>
          <a:xfrm>
            <a:off x="3857624" y="593367"/>
            <a:ext cx="7918775" cy="763600"/>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dirty="0">
                <a:solidFill>
                  <a:schemeClr val="accent1"/>
                </a:solidFill>
              </a:rPr>
              <a:t>From antigenic maps to antibody landscapes</a:t>
            </a:r>
            <a:br>
              <a:rPr lang="en-US" sz="2800" dirty="0">
                <a:solidFill>
                  <a:schemeClr val="accent1"/>
                </a:solidFill>
              </a:rPr>
            </a:br>
            <a:endParaRPr lang="en-DE" sz="2800">
              <a:solidFill>
                <a:schemeClr val="accent1"/>
              </a:solidFill>
            </a:endParaRPr>
          </a:p>
        </p:txBody>
      </p:sp>
      <p:pic>
        <p:nvPicPr>
          <p:cNvPr id="8" name="Picture 7" descr="Graphical user interface, application&#10;&#10;Description automatically generated">
            <a:extLst>
              <a:ext uri="{FF2B5EF4-FFF2-40B4-BE49-F238E27FC236}">
                <a16:creationId xmlns:a16="http://schemas.microsoft.com/office/drawing/2014/main" id="{DA38C7E8-4859-8926-3B72-374009643A62}"/>
              </a:ext>
            </a:extLst>
          </p:cNvPr>
          <p:cNvPicPr>
            <a:picLocks noChangeAspect="1"/>
          </p:cNvPicPr>
          <p:nvPr/>
        </p:nvPicPr>
        <p:blipFill rotWithShape="1">
          <a:blip r:embed="rId5"/>
          <a:srcRect l="69021" t="7979" r="634" b="54712"/>
          <a:stretch/>
        </p:blipFill>
        <p:spPr>
          <a:xfrm>
            <a:off x="7817011" y="3248498"/>
            <a:ext cx="4229554" cy="3137093"/>
          </a:xfrm>
          <a:prstGeom prst="rect">
            <a:avLst/>
          </a:prstGeom>
        </p:spPr>
      </p:pic>
      <p:sp>
        <p:nvSpPr>
          <p:cNvPr id="9" name="TextBox 8">
            <a:extLst>
              <a:ext uri="{FF2B5EF4-FFF2-40B4-BE49-F238E27FC236}">
                <a16:creationId xmlns:a16="http://schemas.microsoft.com/office/drawing/2014/main" id="{8704E719-D5CC-96C3-5BA1-1FFAE1CB09DC}"/>
              </a:ext>
            </a:extLst>
          </p:cNvPr>
          <p:cNvSpPr txBox="1"/>
          <p:nvPr/>
        </p:nvSpPr>
        <p:spPr>
          <a:xfrm>
            <a:off x="7780631" y="3688181"/>
            <a:ext cx="1158257" cy="523220"/>
          </a:xfrm>
          <a:prstGeom prst="rect">
            <a:avLst/>
          </a:prstGeom>
          <a:solidFill>
            <a:schemeClr val="bg1"/>
          </a:solidFill>
        </p:spPr>
        <p:txBody>
          <a:bodyPr wrap="square" rtlCol="0">
            <a:spAutoFit/>
          </a:bodyPr>
          <a:lstStyle/>
          <a:p>
            <a:pPr algn="r"/>
            <a:r>
              <a:rPr lang="en-US" sz="1400" dirty="0">
                <a:solidFill>
                  <a:srgbClr val="7030A0"/>
                </a:solidFill>
              </a:rPr>
              <a:t>BA.2 </a:t>
            </a:r>
          </a:p>
          <a:p>
            <a:pPr algn="r"/>
            <a:r>
              <a:rPr lang="en-US" sz="1400" dirty="0">
                <a:solidFill>
                  <a:srgbClr val="FF0000"/>
                </a:solidFill>
              </a:rPr>
              <a:t>BA.1</a:t>
            </a:r>
          </a:p>
        </p:txBody>
      </p:sp>
      <p:sp>
        <p:nvSpPr>
          <p:cNvPr id="5" name="Slide Number Placeholder 4">
            <a:extLst>
              <a:ext uri="{FF2B5EF4-FFF2-40B4-BE49-F238E27FC236}">
                <a16:creationId xmlns:a16="http://schemas.microsoft.com/office/drawing/2014/main" id="{D22A60A3-6DC8-37EE-AA38-5CD3106828A6}"/>
              </a:ext>
            </a:extLst>
          </p:cNvPr>
          <p:cNvSpPr>
            <a:spLocks noGrp="1"/>
          </p:cNvSpPr>
          <p:nvPr>
            <p:ph type="sldNum" idx="12"/>
          </p:nvPr>
        </p:nvSpPr>
        <p:spPr/>
        <p:txBody>
          <a:bodyPr/>
          <a:lstStyle/>
          <a:p>
            <a:fld id="{00000000-1234-1234-1234-123412341234}" type="slidenum">
              <a:rPr lang="de" smtClean="0"/>
              <a:pPr/>
              <a:t>46</a:t>
            </a:fld>
            <a:endParaRPr lang="de"/>
          </a:p>
        </p:txBody>
      </p:sp>
      <p:sp>
        <p:nvSpPr>
          <p:cNvPr id="10" name="TextBox 9">
            <a:extLst>
              <a:ext uri="{FF2B5EF4-FFF2-40B4-BE49-F238E27FC236}">
                <a16:creationId xmlns:a16="http://schemas.microsoft.com/office/drawing/2014/main" id="{11552C9A-0786-8C53-0C0D-E8E799AA3D32}"/>
              </a:ext>
            </a:extLst>
          </p:cNvPr>
          <p:cNvSpPr txBox="1"/>
          <p:nvPr/>
        </p:nvSpPr>
        <p:spPr>
          <a:xfrm>
            <a:off x="8153715" y="3019790"/>
            <a:ext cx="3986989" cy="369332"/>
          </a:xfrm>
          <a:prstGeom prst="rect">
            <a:avLst/>
          </a:prstGeom>
          <a:noFill/>
        </p:spPr>
        <p:txBody>
          <a:bodyPr wrap="none" rtlCol="0">
            <a:spAutoFit/>
          </a:bodyPr>
          <a:lstStyle/>
          <a:p>
            <a:r>
              <a:rPr lang="en-US" dirty="0"/>
              <a:t>Pre-omicron + Omicron convalescent</a:t>
            </a:r>
          </a:p>
        </p:txBody>
      </p:sp>
      <p:sp>
        <p:nvSpPr>
          <p:cNvPr id="11" name="TextBox 10">
            <a:extLst>
              <a:ext uri="{FF2B5EF4-FFF2-40B4-BE49-F238E27FC236}">
                <a16:creationId xmlns:a16="http://schemas.microsoft.com/office/drawing/2014/main" id="{04D924E1-923A-FC35-45C6-8185FA81BE86}"/>
              </a:ext>
            </a:extLst>
          </p:cNvPr>
          <p:cNvSpPr txBox="1"/>
          <p:nvPr/>
        </p:nvSpPr>
        <p:spPr>
          <a:xfrm>
            <a:off x="5149286" y="3038319"/>
            <a:ext cx="1582484" cy="369332"/>
          </a:xfrm>
          <a:prstGeom prst="rect">
            <a:avLst/>
          </a:prstGeom>
          <a:noFill/>
        </p:spPr>
        <p:txBody>
          <a:bodyPr wrap="none" rtlCol="0">
            <a:spAutoFit/>
          </a:bodyPr>
          <a:lstStyle/>
          <a:p>
            <a:r>
              <a:rPr lang="en-US" dirty="0"/>
              <a:t>Convalescent</a:t>
            </a:r>
          </a:p>
        </p:txBody>
      </p:sp>
      <p:sp>
        <p:nvSpPr>
          <p:cNvPr id="12" name="TextBox 11">
            <a:extLst>
              <a:ext uri="{FF2B5EF4-FFF2-40B4-BE49-F238E27FC236}">
                <a16:creationId xmlns:a16="http://schemas.microsoft.com/office/drawing/2014/main" id="{D4FD8CA4-A04C-97C8-F411-9470B8EA5C75}"/>
              </a:ext>
            </a:extLst>
          </p:cNvPr>
          <p:cNvSpPr txBox="1"/>
          <p:nvPr/>
        </p:nvSpPr>
        <p:spPr>
          <a:xfrm>
            <a:off x="7188749" y="6349724"/>
            <a:ext cx="4457822" cy="461665"/>
          </a:xfrm>
          <a:prstGeom prst="rect">
            <a:avLst/>
          </a:prstGeom>
          <a:noFill/>
        </p:spPr>
        <p:txBody>
          <a:bodyPr wrap="none" rtlCol="0">
            <a:spAutoFit/>
          </a:bodyPr>
          <a:lstStyle/>
          <a:p>
            <a:pPr algn="r"/>
            <a:r>
              <a:rPr lang="en-US" sz="1200" dirty="0" err="1"/>
              <a:t>Rössler</a:t>
            </a:r>
            <a:r>
              <a:rPr lang="en-US" sz="1200" dirty="0"/>
              <a:t>, Netzl, et al. (2022) DOI: 10.1038/s41467-022-35312-3</a:t>
            </a:r>
          </a:p>
          <a:p>
            <a:pPr algn="r"/>
            <a:r>
              <a:rPr lang="en-US" sz="1200" dirty="0"/>
              <a:t>Fonville, Wilks, et al. (2014) DOI: 10.1126/science.1256427</a:t>
            </a:r>
            <a:endParaRPr lang="en-DE" sz="1200" dirty="0"/>
          </a:p>
        </p:txBody>
      </p:sp>
      <p:sp>
        <p:nvSpPr>
          <p:cNvPr id="13" name="TextBox 12">
            <a:extLst>
              <a:ext uri="{FF2B5EF4-FFF2-40B4-BE49-F238E27FC236}">
                <a16:creationId xmlns:a16="http://schemas.microsoft.com/office/drawing/2014/main" id="{1C5D42F1-D88B-7C70-86D0-0C9933F8DCAD}"/>
              </a:ext>
            </a:extLst>
          </p:cNvPr>
          <p:cNvSpPr txBox="1"/>
          <p:nvPr/>
        </p:nvSpPr>
        <p:spPr>
          <a:xfrm>
            <a:off x="3487837" y="3783605"/>
            <a:ext cx="1305591" cy="2308324"/>
          </a:xfrm>
          <a:prstGeom prst="rect">
            <a:avLst/>
          </a:prstGeom>
          <a:solidFill>
            <a:schemeClr val="bg1"/>
          </a:solidFill>
        </p:spPr>
        <p:txBody>
          <a:bodyPr wrap="square" rtlCol="0">
            <a:spAutoFit/>
          </a:bodyPr>
          <a:lstStyle/>
          <a:p>
            <a:pPr algn="r"/>
            <a:r>
              <a:rPr lang="en-US" sz="1600" dirty="0">
                <a:solidFill>
                  <a:schemeClr val="accent4">
                    <a:lumMod val="75000"/>
                  </a:schemeClr>
                </a:solidFill>
              </a:rPr>
              <a:t>Beta</a:t>
            </a:r>
          </a:p>
          <a:p>
            <a:pPr algn="r"/>
            <a:endParaRPr lang="en-US" sz="1600" dirty="0">
              <a:solidFill>
                <a:schemeClr val="accent2">
                  <a:lumMod val="75000"/>
                </a:schemeClr>
              </a:solidFill>
            </a:endParaRPr>
          </a:p>
          <a:p>
            <a:pPr algn="r"/>
            <a:r>
              <a:rPr lang="en-US" sz="1600" dirty="0">
                <a:solidFill>
                  <a:schemeClr val="accent2">
                    <a:lumMod val="75000"/>
                  </a:schemeClr>
                </a:solidFill>
              </a:rPr>
              <a:t>Delta</a:t>
            </a:r>
          </a:p>
          <a:p>
            <a:pPr algn="r"/>
            <a:r>
              <a:rPr lang="en-US" sz="1600" dirty="0">
                <a:solidFill>
                  <a:srgbClr val="0070C0"/>
                </a:solidFill>
              </a:rPr>
              <a:t>Wu-1</a:t>
            </a:r>
          </a:p>
          <a:p>
            <a:pPr algn="r"/>
            <a:r>
              <a:rPr lang="en-US" sz="1600" dirty="0">
                <a:solidFill>
                  <a:schemeClr val="accent6">
                    <a:lumMod val="75000"/>
                  </a:schemeClr>
                </a:solidFill>
              </a:rPr>
              <a:t>Alpha</a:t>
            </a:r>
          </a:p>
          <a:p>
            <a:pPr algn="r"/>
            <a:r>
              <a:rPr lang="en-US" sz="1600" dirty="0">
                <a:solidFill>
                  <a:srgbClr val="7030A0"/>
                </a:solidFill>
              </a:rPr>
              <a:t>BA.2</a:t>
            </a:r>
          </a:p>
          <a:p>
            <a:pPr algn="r"/>
            <a:endParaRPr lang="en-US" sz="1600" dirty="0"/>
          </a:p>
          <a:p>
            <a:pPr algn="r"/>
            <a:r>
              <a:rPr lang="en-US" sz="1600" dirty="0">
                <a:solidFill>
                  <a:srgbClr val="C00000"/>
                </a:solidFill>
              </a:rPr>
              <a:t>BA.1</a:t>
            </a:r>
          </a:p>
          <a:p>
            <a:pPr algn="r"/>
            <a:endParaRPr lang="en-US" sz="1600" dirty="0">
              <a:solidFill>
                <a:srgbClr val="C00000"/>
              </a:solidFill>
            </a:endParaRPr>
          </a:p>
        </p:txBody>
      </p:sp>
      <p:pic>
        <p:nvPicPr>
          <p:cNvPr id="3" name="Picture 2" descr="A picture containing day&#10;&#10;Description automatically generated">
            <a:extLst>
              <a:ext uri="{FF2B5EF4-FFF2-40B4-BE49-F238E27FC236}">
                <a16:creationId xmlns:a16="http://schemas.microsoft.com/office/drawing/2014/main" id="{3E74C8C4-2EE7-D83A-5511-563BD0B58964}"/>
              </a:ext>
            </a:extLst>
          </p:cNvPr>
          <p:cNvPicPr>
            <a:picLocks noChangeAspect="1"/>
          </p:cNvPicPr>
          <p:nvPr/>
        </p:nvPicPr>
        <p:blipFill rotWithShape="1">
          <a:blip r:embed="rId6"/>
          <a:srcRect l="2525" t="14203"/>
          <a:stretch/>
        </p:blipFill>
        <p:spPr>
          <a:xfrm>
            <a:off x="3658183" y="3137009"/>
            <a:ext cx="3602710" cy="3212715"/>
          </a:xfrm>
          <a:prstGeom prst="rect">
            <a:avLst/>
          </a:prstGeom>
        </p:spPr>
      </p:pic>
      <p:sp>
        <p:nvSpPr>
          <p:cNvPr id="14" name="TextBox 13">
            <a:extLst>
              <a:ext uri="{FF2B5EF4-FFF2-40B4-BE49-F238E27FC236}">
                <a16:creationId xmlns:a16="http://schemas.microsoft.com/office/drawing/2014/main" id="{4A70F34D-9476-EEA4-FE09-C79D73CAFD07}"/>
              </a:ext>
            </a:extLst>
          </p:cNvPr>
          <p:cNvSpPr txBox="1"/>
          <p:nvPr/>
        </p:nvSpPr>
        <p:spPr>
          <a:xfrm>
            <a:off x="4058653" y="2974151"/>
            <a:ext cx="2569934" cy="369332"/>
          </a:xfrm>
          <a:prstGeom prst="rect">
            <a:avLst/>
          </a:prstGeom>
          <a:noFill/>
        </p:spPr>
        <p:txBody>
          <a:bodyPr wrap="none" rtlCol="0">
            <a:spAutoFit/>
          </a:bodyPr>
          <a:lstStyle/>
          <a:p>
            <a:r>
              <a:rPr lang="en-US" dirty="0"/>
              <a:t>2x Moderna vaccinated</a:t>
            </a:r>
          </a:p>
        </p:txBody>
      </p:sp>
    </p:spTree>
    <p:extLst>
      <p:ext uri="{BB962C8B-B14F-4D97-AF65-F5344CB8AC3E}">
        <p14:creationId xmlns:p14="http://schemas.microsoft.com/office/powerpoint/2010/main" val="1407744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6985B-176A-9192-ED67-961945F88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EB84B-CA23-0D8D-34CF-CFAB2A0CF786}"/>
              </a:ext>
            </a:extLst>
          </p:cNvPr>
          <p:cNvSpPr>
            <a:spLocks noGrp="1"/>
          </p:cNvSpPr>
          <p:nvPr>
            <p:ph type="title"/>
          </p:nvPr>
        </p:nvSpPr>
        <p:spPr/>
        <p:txBody>
          <a:bodyPr/>
          <a:lstStyle/>
          <a:p>
            <a:r>
              <a:rPr lang="en-DE" dirty="0"/>
              <a:t>Cartography, the immunologic backboost and vaccine strain selection</a:t>
            </a:r>
          </a:p>
        </p:txBody>
      </p:sp>
      <p:sp>
        <p:nvSpPr>
          <p:cNvPr id="3" name="Text Placeholder 2">
            <a:extLst>
              <a:ext uri="{FF2B5EF4-FFF2-40B4-BE49-F238E27FC236}">
                <a16:creationId xmlns:a16="http://schemas.microsoft.com/office/drawing/2014/main" id="{3C92D912-A68E-E6B3-E877-A2241CF948C4}"/>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539157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513" name="Picture 2">
            <a:extLst>
              <a:ext uri="{FF2B5EF4-FFF2-40B4-BE49-F238E27FC236}">
                <a16:creationId xmlns:a16="http://schemas.microsoft.com/office/drawing/2014/main" id="{7DE0081B-0E0C-1E81-607E-7E3BED437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8575"/>
            <a:ext cx="8534400" cy="1208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4" name="Rectangle 1">
            <a:extLst>
              <a:ext uri="{FF2B5EF4-FFF2-40B4-BE49-F238E27FC236}">
                <a16:creationId xmlns:a16="http://schemas.microsoft.com/office/drawing/2014/main" id="{D1633FB1-E1F3-62D0-B88A-AB1D7E3D9DD8}"/>
              </a:ext>
            </a:extLst>
          </p:cNvPr>
          <p:cNvSpPr>
            <a:spLocks noChangeArrowheads="1"/>
          </p:cNvSpPr>
          <p:nvPr/>
        </p:nvSpPr>
        <p:spPr bwMode="auto">
          <a:xfrm>
            <a:off x="1676400" y="6248400"/>
            <a:ext cx="9067800" cy="338138"/>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5" name="Rectangle 1">
            <a:extLst>
              <a:ext uri="{FF2B5EF4-FFF2-40B4-BE49-F238E27FC236}">
                <a16:creationId xmlns:a16="http://schemas.microsoft.com/office/drawing/2014/main" id="{BEF972E2-A21E-3EC4-0225-7E2AFDA2D7F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6" name="Rectangle 1">
            <a:extLst>
              <a:ext uri="{FF2B5EF4-FFF2-40B4-BE49-F238E27FC236}">
                <a16:creationId xmlns:a16="http://schemas.microsoft.com/office/drawing/2014/main" id="{98D1DCFC-EC6C-6F19-B6D0-A17E34F07E50}"/>
              </a:ext>
            </a:extLst>
          </p:cNvPr>
          <p:cNvSpPr>
            <a:spLocks noChangeArrowheads="1"/>
          </p:cNvSpPr>
          <p:nvPr/>
        </p:nvSpPr>
        <p:spPr bwMode="auto">
          <a:xfrm>
            <a:off x="1828800" y="6519864"/>
            <a:ext cx="9067800" cy="338137"/>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sp>
        <p:nvSpPr>
          <p:cNvPr id="448517" name="TextBox 1">
            <a:extLst>
              <a:ext uri="{FF2B5EF4-FFF2-40B4-BE49-F238E27FC236}">
                <a16:creationId xmlns:a16="http://schemas.microsoft.com/office/drawing/2014/main" id="{80153791-D439-3B03-32CB-9B90794F10AA}"/>
              </a:ext>
            </a:extLst>
          </p:cNvPr>
          <p:cNvSpPr txBox="1">
            <a:spLocks noChangeArrowheads="1"/>
          </p:cNvSpPr>
          <p:nvPr/>
        </p:nvSpPr>
        <p:spPr bwMode="auto">
          <a:xfrm>
            <a:off x="952500" y="6519864"/>
            <a:ext cx="9486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Fonville </a:t>
            </a:r>
            <a:r>
              <a:rPr lang="en-US" altLang="en-US" sz="1600" i="1">
                <a:solidFill>
                  <a:srgbClr val="000000"/>
                </a:solidFill>
                <a:latin typeface="Arial" panose="020B0604020202020204" pitchFamily="34" charset="0"/>
              </a:rPr>
              <a:t>et al</a:t>
            </a:r>
            <a:r>
              <a:rPr lang="en-US" altLang="en-US" sz="1600">
                <a:solidFill>
                  <a:srgbClr val="000000"/>
                </a:solidFill>
                <a:latin typeface="Arial" panose="020B0604020202020204" pitchFamily="34" charset="0"/>
              </a:rPr>
              <a:t>, Science, 2014   (OUCRU Vietnam, VIDRL, Rotterdam)</a:t>
            </a:r>
          </a:p>
        </p:txBody>
      </p:sp>
      <p:sp>
        <p:nvSpPr>
          <p:cNvPr id="448518" name="Rectangle 1">
            <a:extLst>
              <a:ext uri="{FF2B5EF4-FFF2-40B4-BE49-F238E27FC236}">
                <a16:creationId xmlns:a16="http://schemas.microsoft.com/office/drawing/2014/main" id="{1A5D179C-8EDC-1823-28E8-3A2D3857F8DF}"/>
              </a:ext>
            </a:extLst>
          </p:cNvPr>
          <p:cNvSpPr>
            <a:spLocks noChangeArrowheads="1"/>
          </p:cNvSpPr>
          <p:nvPr/>
        </p:nvSpPr>
        <p:spPr bwMode="auto">
          <a:xfrm>
            <a:off x="1905001"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solidFill>
                <a:srgbClr val="000000"/>
              </a:solidFill>
              <a:latin typeface="Arial" panose="020B0604020202020204" pitchFamily="34" charset="0"/>
            </a:endParaRPr>
          </a:p>
        </p:txBody>
      </p:sp>
      <p:graphicFrame>
        <p:nvGraphicFramePr>
          <p:cNvPr id="448519" name="Object 2">
            <a:extLst>
              <a:ext uri="{FF2B5EF4-FFF2-40B4-BE49-F238E27FC236}">
                <a16:creationId xmlns:a16="http://schemas.microsoft.com/office/drawing/2014/main" id="{155A89F1-1F70-5D06-A0C4-1F64A3400B28}"/>
              </a:ext>
            </a:extLst>
          </p:cNvPr>
          <p:cNvGraphicFramePr>
            <a:graphicFrameLocks noChangeAspect="1"/>
          </p:cNvGraphicFramePr>
          <p:nvPr/>
        </p:nvGraphicFramePr>
        <p:xfrm>
          <a:off x="965200" y="1"/>
          <a:ext cx="1227138" cy="2682875"/>
        </p:xfrm>
        <a:graphic>
          <a:graphicData uri="http://schemas.openxmlformats.org/presentationml/2006/ole">
            <mc:AlternateContent xmlns:mc="http://schemas.openxmlformats.org/markup-compatibility/2006">
              <mc:Choice xmlns:v="urn:schemas-microsoft-com:vml" Requires="v">
                <p:oleObj name="Document" r:id="rId4" imgW="9207500" imgH="20110450" progId="Word.Document.8">
                  <p:embed/>
                </p:oleObj>
              </mc:Choice>
              <mc:Fallback>
                <p:oleObj name="Document" r:id="rId4" imgW="9207500" imgH="20110450" progId="Word.Document.8">
                  <p:embed/>
                  <p:pic>
                    <p:nvPicPr>
                      <p:cNvPr id="448519" name="Object 2">
                        <a:extLst>
                          <a:ext uri="{FF2B5EF4-FFF2-40B4-BE49-F238E27FC236}">
                            <a16:creationId xmlns:a16="http://schemas.microsoft.com/office/drawing/2014/main" id="{155A89F1-1F70-5D06-A0C4-1F64A3400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00" y="1"/>
                        <a:ext cx="122713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7410652"/>
      </p:ext>
    </p:extLst>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609" name="Picture 2">
            <a:extLst>
              <a:ext uri="{FF2B5EF4-FFF2-40B4-BE49-F238E27FC236}">
                <a16:creationId xmlns:a16="http://schemas.microsoft.com/office/drawing/2014/main" id="{7EF0696D-AE75-03BF-C118-AA578F925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198438"/>
            <a:ext cx="6597650" cy="934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610" name="TextBox 1">
            <a:extLst>
              <a:ext uri="{FF2B5EF4-FFF2-40B4-BE49-F238E27FC236}">
                <a16:creationId xmlns:a16="http://schemas.microsoft.com/office/drawing/2014/main" id="{4FE00B83-D348-3CE5-91F9-BF770AED7D32}"/>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77E4-71FE-C7DE-51D1-BD2202E8D109}"/>
              </a:ext>
            </a:extLst>
          </p:cNvPr>
          <p:cNvSpPr>
            <a:spLocks noGrp="1"/>
          </p:cNvSpPr>
          <p:nvPr>
            <p:ph type="title"/>
          </p:nvPr>
        </p:nvSpPr>
        <p:spPr>
          <a:xfrm>
            <a:off x="838200" y="1093060"/>
            <a:ext cx="10515600" cy="1325563"/>
          </a:xfrm>
        </p:spPr>
        <p:txBody>
          <a:bodyPr>
            <a:normAutofit/>
          </a:bodyPr>
          <a:lstStyle/>
          <a:p>
            <a:r>
              <a:rPr lang="en-DE" sz="3600" dirty="0"/>
              <a:t>Centre for Pathogen Evolution</a:t>
            </a:r>
            <a:br>
              <a:rPr lang="en-DE" sz="3600" dirty="0"/>
            </a:br>
            <a:r>
              <a:rPr lang="en-DE" sz="3200" dirty="0"/>
              <a:t>University of Cambridge</a:t>
            </a:r>
            <a:endParaRPr lang="en-DE" sz="3600" dirty="0"/>
          </a:p>
        </p:txBody>
      </p:sp>
      <p:sp>
        <p:nvSpPr>
          <p:cNvPr id="4" name="Content Placeholder 2">
            <a:extLst>
              <a:ext uri="{FF2B5EF4-FFF2-40B4-BE49-F238E27FC236}">
                <a16:creationId xmlns:a16="http://schemas.microsoft.com/office/drawing/2014/main" id="{719B0F79-62F1-D6BE-4FB2-C703E2D089FB}"/>
              </a:ext>
            </a:extLst>
          </p:cNvPr>
          <p:cNvSpPr>
            <a:spLocks noGrp="1"/>
          </p:cNvSpPr>
          <p:nvPr>
            <p:ph idx="1"/>
          </p:nvPr>
        </p:nvSpPr>
        <p:spPr>
          <a:xfrm>
            <a:off x="838200" y="3988339"/>
            <a:ext cx="10515600" cy="2188623"/>
          </a:xfrm>
        </p:spPr>
        <p:txBody>
          <a:bodyPr/>
          <a:lstStyle/>
          <a:p>
            <a:r>
              <a:rPr lang="en-DE" dirty="0"/>
              <a:t>Computational methods</a:t>
            </a:r>
          </a:p>
          <a:p>
            <a:r>
              <a:rPr lang="en-DE" dirty="0"/>
              <a:t>Experimental design</a:t>
            </a:r>
          </a:p>
          <a:p>
            <a:r>
              <a:rPr lang="en-DE" b="1" dirty="0"/>
              <a:t>Influenza</a:t>
            </a:r>
          </a:p>
          <a:p>
            <a:r>
              <a:rPr lang="en-GB" dirty="0"/>
              <a:t>S</a:t>
            </a:r>
            <a:r>
              <a:rPr lang="en-DE" dirty="0"/>
              <a:t>ince 2020 SARS-CoV-2</a:t>
            </a:r>
          </a:p>
        </p:txBody>
      </p:sp>
      <p:pic>
        <p:nvPicPr>
          <p:cNvPr id="1028" name="Picture 4">
            <a:extLst>
              <a:ext uri="{FF2B5EF4-FFF2-40B4-BE49-F238E27FC236}">
                <a16:creationId xmlns:a16="http://schemas.microsoft.com/office/drawing/2014/main" id="{5F68B596-7805-2003-5917-8AF9323C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198" y="1755841"/>
            <a:ext cx="3175000" cy="317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C9B468-AC71-6BB1-081C-0F2D092DFF01}"/>
              </a:ext>
            </a:extLst>
          </p:cNvPr>
          <p:cNvSpPr txBox="1"/>
          <p:nvPr/>
        </p:nvSpPr>
        <p:spPr>
          <a:xfrm>
            <a:off x="8341198" y="4930841"/>
            <a:ext cx="1816908" cy="369332"/>
          </a:xfrm>
          <a:prstGeom prst="rect">
            <a:avLst/>
          </a:prstGeom>
          <a:noFill/>
        </p:spPr>
        <p:txBody>
          <a:bodyPr wrap="none" rtlCol="0">
            <a:spAutoFit/>
          </a:bodyPr>
          <a:lstStyle/>
          <a:p>
            <a:r>
              <a:rPr lang="en-DE" dirty="0"/>
              <a:t>Prof. Derek Smith</a:t>
            </a:r>
          </a:p>
        </p:txBody>
      </p:sp>
      <p:sp>
        <p:nvSpPr>
          <p:cNvPr id="3" name="TextBox 2">
            <a:extLst>
              <a:ext uri="{FF2B5EF4-FFF2-40B4-BE49-F238E27FC236}">
                <a16:creationId xmlns:a16="http://schemas.microsoft.com/office/drawing/2014/main" id="{4F9EF213-D2C8-4F41-196D-4D71B638FBFA}"/>
              </a:ext>
            </a:extLst>
          </p:cNvPr>
          <p:cNvSpPr txBox="1"/>
          <p:nvPr/>
        </p:nvSpPr>
        <p:spPr>
          <a:xfrm>
            <a:off x="838200" y="3075057"/>
            <a:ext cx="6583469" cy="707886"/>
          </a:xfrm>
          <a:prstGeom prst="rect">
            <a:avLst/>
          </a:prstGeom>
          <a:noFill/>
        </p:spPr>
        <p:txBody>
          <a:bodyPr wrap="none" rtlCol="0">
            <a:spAutoFit/>
          </a:bodyPr>
          <a:lstStyle/>
          <a:p>
            <a:r>
              <a:rPr lang="en-DE" sz="4000" b="1" dirty="0"/>
              <a:t>Is virus evolution predictable?</a:t>
            </a:r>
          </a:p>
        </p:txBody>
      </p:sp>
    </p:spTree>
    <p:extLst>
      <p:ext uri="{BB962C8B-B14F-4D97-AF65-F5344CB8AC3E}">
        <p14:creationId xmlns:p14="http://schemas.microsoft.com/office/powerpoint/2010/main" val="43408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7" name="Picture 2">
            <a:extLst>
              <a:ext uri="{FF2B5EF4-FFF2-40B4-BE49-F238E27FC236}">
                <a16:creationId xmlns:a16="http://schemas.microsoft.com/office/drawing/2014/main" id="{20B0218B-20C4-FA16-C816-2BA3DEEB1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5875"/>
            <a:ext cx="4800600" cy="679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D692365-2823-DB99-9D23-2EC4DE3C3664}"/>
              </a:ext>
            </a:extLst>
          </p:cNvPr>
          <p:cNvSpPr txBox="1">
            <a:spLocks noChangeArrowheads="1"/>
          </p:cNvSpPr>
          <p:nvPr/>
        </p:nvSpPr>
        <p:spPr bwMode="auto">
          <a:xfrm>
            <a:off x="349386" y="6519864"/>
            <a:ext cx="2751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dirty="0">
                <a:solidFill>
                  <a:srgbClr val="000000"/>
                </a:solidFill>
                <a:latin typeface="Arial" panose="020B0604020202020204" pitchFamily="34" charset="0"/>
              </a:rPr>
              <a:t>Fonville </a:t>
            </a:r>
            <a:r>
              <a:rPr lang="en-US" altLang="en-US" sz="1600" i="1" dirty="0">
                <a:solidFill>
                  <a:srgbClr val="000000"/>
                </a:solidFill>
                <a:latin typeface="Arial" panose="020B0604020202020204" pitchFamily="34" charset="0"/>
              </a:rPr>
              <a:t>et al</a:t>
            </a:r>
            <a:r>
              <a:rPr lang="en-US" altLang="en-US" sz="1600" dirty="0">
                <a:solidFill>
                  <a:srgbClr val="000000"/>
                </a:solidFill>
                <a:latin typeface="Arial" panose="020B0604020202020204" pitchFamily="34" charset="0"/>
              </a:rPr>
              <a:t>, Science, 2014</a:t>
            </a: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3" name="Picture 1" descr="f1.pdf">
            <a:extLst>
              <a:ext uri="{FF2B5EF4-FFF2-40B4-BE49-F238E27FC236}">
                <a16:creationId xmlns:a16="http://schemas.microsoft.com/office/drawing/2014/main" id="{1E24B717-D5A9-48B1-970F-6D988BCFA9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762001"/>
            <a:ext cx="10287000"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54" name="Picture 4">
            <a:extLst>
              <a:ext uri="{FF2B5EF4-FFF2-40B4-BE49-F238E27FC236}">
                <a16:creationId xmlns:a16="http://schemas.microsoft.com/office/drawing/2014/main" id="{330476EC-CBCC-5456-4BA8-5CA1EDC9D1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1" y="5638800"/>
            <a:ext cx="85391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6CD10BB9-C524-2150-A763-2CF130BC7D8E}"/>
              </a:ext>
            </a:extLst>
          </p:cNvPr>
          <p:cNvCxnSpPr>
            <a:cxnSpLocks noChangeShapeType="1"/>
          </p:cNvCxnSpPr>
          <p:nvPr/>
        </p:nvCxnSpPr>
        <p:spPr bwMode="auto">
          <a:xfrm flipV="1">
            <a:off x="10515600" y="6019800"/>
            <a:ext cx="0" cy="7620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1" name="Picture 3">
            <a:extLst>
              <a:ext uri="{FF2B5EF4-FFF2-40B4-BE49-F238E27FC236}">
                <a16:creationId xmlns:a16="http://schemas.microsoft.com/office/drawing/2014/main" id="{8BEF6179-A678-BE80-C635-230666010B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762001"/>
            <a:ext cx="77724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2" name="Picture 5">
            <a:extLst>
              <a:ext uri="{FF2B5EF4-FFF2-40B4-BE49-F238E27FC236}">
                <a16:creationId xmlns:a16="http://schemas.microsoft.com/office/drawing/2014/main" id="{B2411279-AFF1-2D3C-54F9-9FFDE8D4B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889626"/>
            <a:ext cx="1866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03" name="Picture 6">
            <a:extLst>
              <a:ext uri="{FF2B5EF4-FFF2-40B4-BE49-F238E27FC236}">
                <a16:creationId xmlns:a16="http://schemas.microsoft.com/office/drawing/2014/main" id="{179F98F7-9A98-B50C-856C-D429256734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181600"/>
            <a:ext cx="7467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0804" name="Straight Connector 8">
            <a:extLst>
              <a:ext uri="{FF2B5EF4-FFF2-40B4-BE49-F238E27FC236}">
                <a16:creationId xmlns:a16="http://schemas.microsoft.com/office/drawing/2014/main" id="{2C771B5B-41C7-3CEC-AD45-1BA1E811DE06}"/>
              </a:ext>
            </a:extLst>
          </p:cNvPr>
          <p:cNvCxnSpPr>
            <a:cxnSpLocks noChangeShapeType="1"/>
          </p:cNvCxnSpPr>
          <p:nvPr/>
        </p:nvCxnSpPr>
        <p:spPr bwMode="auto">
          <a:xfrm>
            <a:off x="9144000" y="5715000"/>
            <a:ext cx="685800"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cxnSp>
      <p:sp>
        <p:nvSpPr>
          <p:cNvPr id="460805" name="TextBox 7">
            <a:extLst>
              <a:ext uri="{FF2B5EF4-FFF2-40B4-BE49-F238E27FC236}">
                <a16:creationId xmlns:a16="http://schemas.microsoft.com/office/drawing/2014/main" id="{FE5323F0-F0E2-0130-CAD3-A2E7EA291618}"/>
              </a:ext>
            </a:extLst>
          </p:cNvPr>
          <p:cNvSpPr txBox="1">
            <a:spLocks noChangeArrowheads="1"/>
          </p:cNvSpPr>
          <p:nvPr/>
        </p:nvSpPr>
        <p:spPr bwMode="auto">
          <a:xfrm>
            <a:off x="8077200" y="6477001"/>
            <a:ext cx="3345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Ha Nam household cohort study    </a:t>
            </a:r>
          </a:p>
          <a:p>
            <a:pPr>
              <a:spcBef>
                <a:spcPct val="0"/>
              </a:spcBef>
              <a:buFontTx/>
              <a:buNone/>
            </a:pPr>
            <a:endParaRPr lang="en-US" altLang="en-US" sz="1600">
              <a:solidFill>
                <a:srgbClr val="000000"/>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B8F4C5C2-FEC8-1015-42D4-E7215CC82AA1}"/>
              </a:ext>
            </a:extLst>
          </p:cNvPr>
          <p:cNvCxnSpPr>
            <a:cxnSpLocks noChangeShapeType="1"/>
          </p:cNvCxnSpPr>
          <p:nvPr/>
        </p:nvCxnSpPr>
        <p:spPr bwMode="auto">
          <a:xfrm flipV="1">
            <a:off x="9525000" y="5943600"/>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49" name="Picture 3" descr="f1b.pdf">
            <a:extLst>
              <a:ext uri="{FF2B5EF4-FFF2-40B4-BE49-F238E27FC236}">
                <a16:creationId xmlns:a16="http://schemas.microsoft.com/office/drawing/2014/main" id="{BEE5CC50-F2A9-E34F-B5AB-A790F1445B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752601"/>
            <a:ext cx="102870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0" name="Picture 4">
            <a:extLst>
              <a:ext uri="{FF2B5EF4-FFF2-40B4-BE49-F238E27FC236}">
                <a16:creationId xmlns:a16="http://schemas.microsoft.com/office/drawing/2014/main" id="{D886D95C-A215-71B3-C304-D03E67BF95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429000"/>
            <a:ext cx="4572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89" name="Picture 4">
            <a:extLst>
              <a:ext uri="{FF2B5EF4-FFF2-40B4-BE49-F238E27FC236}">
                <a16:creationId xmlns:a16="http://schemas.microsoft.com/office/drawing/2014/main" id="{44C1A07D-D5B3-54AA-F310-0BBC567F4E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1389" y="990600"/>
            <a:ext cx="75342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090" name="TextBox 5">
            <a:extLst>
              <a:ext uri="{FF2B5EF4-FFF2-40B4-BE49-F238E27FC236}">
                <a16:creationId xmlns:a16="http://schemas.microsoft.com/office/drawing/2014/main" id="{32E35F8D-223C-37D4-6A2A-5E1B77CFF5AC}"/>
              </a:ext>
            </a:extLst>
          </p:cNvPr>
          <p:cNvSpPr txBox="1">
            <a:spLocks noChangeArrowheads="1"/>
          </p:cNvSpPr>
          <p:nvPr/>
        </p:nvSpPr>
        <p:spPr bwMode="auto">
          <a:xfrm>
            <a:off x="952501" y="6519864"/>
            <a:ext cx="3046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~100 Individuals. Solvay &amp; CSL</a:t>
            </a:r>
          </a:p>
        </p:txBody>
      </p:sp>
      <p:sp>
        <p:nvSpPr>
          <p:cNvPr id="473091" name="TextBox 7">
            <a:extLst>
              <a:ext uri="{FF2B5EF4-FFF2-40B4-BE49-F238E27FC236}">
                <a16:creationId xmlns:a16="http://schemas.microsoft.com/office/drawing/2014/main" id="{D1301707-C546-5127-F17F-BF5268DD0F6C}"/>
              </a:ext>
            </a:extLst>
          </p:cNvPr>
          <p:cNvSpPr txBox="1">
            <a:spLocks noChangeArrowheads="1"/>
          </p:cNvSpPr>
          <p:nvPr/>
        </p:nvSpPr>
        <p:spPr bwMode="auto">
          <a:xfrm>
            <a:off x="5715000" y="6256338"/>
            <a:ext cx="18113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a:solidFill>
                  <a:srgbClr val="000000"/>
                </a:solidFill>
                <a:latin typeface="Arial" panose="020B0604020202020204" pitchFamily="34" charset="0"/>
              </a:rPr>
              <a:t>Wuhan95 vaccine</a:t>
            </a:r>
          </a:p>
          <a:p>
            <a:pPr>
              <a:spcBef>
                <a:spcPct val="0"/>
              </a:spcBef>
              <a:buFontTx/>
              <a:buNone/>
            </a:pPr>
            <a:endParaRPr lang="en-US" altLang="en-US" sz="1600">
              <a:solidFill>
                <a:srgbClr val="000000"/>
              </a:solidFill>
              <a:latin typeface="Arial" panose="020B0604020202020204" pitchFamily="34" charset="0"/>
            </a:endParaRPr>
          </a:p>
          <a:p>
            <a:pPr>
              <a:spcBef>
                <a:spcPct val="0"/>
              </a:spcBef>
              <a:buFontTx/>
              <a:buNone/>
            </a:pPr>
            <a:endParaRPr lang="en-US" altLang="en-US" sz="1600">
              <a:solidFill>
                <a:srgbClr val="000000"/>
              </a:solidFill>
              <a:latin typeface="Arial" panose="020B0604020202020204" pitchFamily="34" charset="0"/>
            </a:endParaRPr>
          </a:p>
        </p:txBody>
      </p:sp>
      <p:cxnSp>
        <p:nvCxnSpPr>
          <p:cNvPr id="5" name="Straight Arrow Connector 4">
            <a:extLst>
              <a:ext uri="{FF2B5EF4-FFF2-40B4-BE49-F238E27FC236}">
                <a16:creationId xmlns:a16="http://schemas.microsoft.com/office/drawing/2014/main" id="{192A16A2-7009-5288-079F-96DEA859AFE2}"/>
              </a:ext>
            </a:extLst>
          </p:cNvPr>
          <p:cNvCxnSpPr>
            <a:cxnSpLocks noChangeShapeType="1"/>
          </p:cNvCxnSpPr>
          <p:nvPr/>
        </p:nvCxnSpPr>
        <p:spPr bwMode="auto">
          <a:xfrm flipV="1">
            <a:off x="6629400" y="5722938"/>
            <a:ext cx="0" cy="533400"/>
          </a:xfrm>
          <a:prstGeom prst="straightConnector1">
            <a:avLst/>
          </a:prstGeom>
          <a:noFill/>
          <a:ln w="38100">
            <a:solidFill>
              <a:srgbClr val="000000"/>
            </a:solidFill>
            <a:round/>
            <a:headEnd/>
            <a:tailEnd type="arrow" w="med" len="med"/>
          </a:ln>
          <a:effectLst>
            <a:outerShdw blurRad="40000" dist="23000" dir="5400000" rotWithShape="0">
              <a:srgbClr val="808080">
                <a:alpha val="34998"/>
              </a:srgbClr>
            </a:outerShdw>
          </a:effectLst>
        </p:spPr>
      </p:cxnSp>
      <p:cxnSp>
        <p:nvCxnSpPr>
          <p:cNvPr id="3" name="Straight Connector 2">
            <a:extLst>
              <a:ext uri="{FF2B5EF4-FFF2-40B4-BE49-F238E27FC236}">
                <a16:creationId xmlns:a16="http://schemas.microsoft.com/office/drawing/2014/main" id="{DE9AE948-248D-295B-3D4A-18542DDD102B}"/>
              </a:ext>
            </a:extLst>
          </p:cNvPr>
          <p:cNvCxnSpPr/>
          <p:nvPr/>
        </p:nvCxnSpPr>
        <p:spPr bwMode="auto">
          <a:xfrm>
            <a:off x="6646863" y="1219200"/>
            <a:ext cx="0" cy="3962400"/>
          </a:xfrm>
          <a:prstGeom prst="line">
            <a:avLst/>
          </a:prstGeom>
          <a:noFill/>
          <a:ln w="57150" cap="flat" cmpd="sng" algn="ctr">
            <a:solidFill>
              <a:schemeClr val="tx2">
                <a:lumMod val="85000"/>
                <a:lumOff val="15000"/>
              </a:schemeClr>
            </a:solidFill>
            <a:prstDash val="solid"/>
            <a:round/>
            <a:headEnd type="none" w="med" len="med"/>
            <a:tailEnd type="none" w="med" len="med"/>
          </a:ln>
          <a:effectLst/>
        </p:spPr>
      </p:cxn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137" name="Picture 4">
            <a:extLst>
              <a:ext uri="{FF2B5EF4-FFF2-40B4-BE49-F238E27FC236}">
                <a16:creationId xmlns:a16="http://schemas.microsoft.com/office/drawing/2014/main" id="{6D17FDC8-DAC7-E0D1-46D9-D6B2B5CA29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2401"/>
            <a:ext cx="5334000"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5138" name="Picture 2">
            <a:extLst>
              <a:ext uri="{FF2B5EF4-FFF2-40B4-BE49-F238E27FC236}">
                <a16:creationId xmlns:a16="http://schemas.microsoft.com/office/drawing/2014/main" id="{3DE39FFB-21A3-BA2E-976E-943B2A1001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429001"/>
            <a:ext cx="53340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226DE5FD-90C1-DA1D-7C98-253C68F44BEA}"/>
              </a:ext>
            </a:extLst>
          </p:cNvPr>
          <p:cNvCxnSpPr/>
          <p:nvPr/>
        </p:nvCxnSpPr>
        <p:spPr bwMode="auto">
          <a:xfrm flipH="1">
            <a:off x="7119938" y="3589339"/>
            <a:ext cx="17462" cy="2801937"/>
          </a:xfrm>
          <a:prstGeom prst="line">
            <a:avLst/>
          </a:prstGeom>
          <a:noFill/>
          <a:ln w="57150" cap="flat" cmpd="sng" algn="ctr">
            <a:solidFill>
              <a:schemeClr val="tx2">
                <a:lumMod val="85000"/>
                <a:lumOff val="1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5D009A89-ECC9-310E-2AD7-B44BD98DB761}"/>
              </a:ext>
            </a:extLst>
          </p:cNvPr>
          <p:cNvCxnSpPr/>
          <p:nvPr/>
        </p:nvCxnSpPr>
        <p:spPr bwMode="auto">
          <a:xfrm flipH="1">
            <a:off x="6477001" y="336550"/>
            <a:ext cx="17463" cy="2801938"/>
          </a:xfrm>
          <a:prstGeom prst="line">
            <a:avLst/>
          </a:prstGeom>
          <a:noFill/>
          <a:ln w="57150" cap="flat" cmpd="sng" algn="ctr">
            <a:solidFill>
              <a:schemeClr val="tx2">
                <a:lumMod val="85000"/>
                <a:lumOff val="15000"/>
              </a:schemeClr>
            </a:solidFill>
            <a:prstDash val="solid"/>
            <a:round/>
            <a:headEnd type="none" w="med" len="med"/>
            <a:tailEnd type="none" w="med" len="med"/>
          </a:ln>
          <a:effectLst/>
        </p:spPr>
      </p:cxn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210320914"/>
              </p:ext>
            </p:extLst>
          </p:nvPr>
        </p:nvGraphicFramePr>
        <p:xfrm>
          <a:off x="1292726" y="1237043"/>
          <a:ext cx="9606547" cy="4383913"/>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Antibody landscapes visualize the neutralization profile in antigenic space</a:t>
                      </a:r>
                    </a:p>
                    <a:p>
                      <a:pPr marL="285750" indent="-285750">
                        <a:lnSpc>
                          <a:spcPct val="150000"/>
                        </a:lnSpc>
                        <a:buFont typeface="Arial" panose="020B0604020202020204" pitchFamily="34" charset="0"/>
                        <a:buChar char="•"/>
                      </a:pPr>
                      <a:r>
                        <a:rPr lang="en-DE" sz="2800" dirty="0"/>
                        <a:t>Vaccination boosts titers of previously circulating strains</a:t>
                      </a:r>
                    </a:p>
                    <a:p>
                      <a:pPr marL="285750" indent="-285750">
                        <a:lnSpc>
                          <a:spcPct val="150000"/>
                        </a:lnSpc>
                        <a:buFont typeface="Arial" panose="020B0604020202020204" pitchFamily="34" charset="0"/>
                        <a:buChar char="•"/>
                      </a:pPr>
                      <a:r>
                        <a:rPr lang="en-DE" sz="2800" dirty="0"/>
                        <a:t>Vaccinating with an antigenically advanced strain induces titers against the advanced and previous strains</a:t>
                      </a:r>
                    </a:p>
                    <a:p>
                      <a:pPr marL="285750" indent="-285750">
                        <a:lnSpc>
                          <a:spcPct val="150000"/>
                        </a:lnSpc>
                        <a:buFont typeface="Arial" panose="020B0604020202020204" pitchFamily="34" charset="0"/>
                        <a:buChar char="•"/>
                      </a:pPr>
                      <a:endParaRPr lang="en-DE" sz="2800" dirty="0"/>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358930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3767-E9AE-16EE-CAD5-C86B6C263A64}"/>
              </a:ext>
            </a:extLst>
          </p:cNvPr>
          <p:cNvSpPr>
            <a:spLocks noGrp="1"/>
          </p:cNvSpPr>
          <p:nvPr>
            <p:ph type="title"/>
          </p:nvPr>
        </p:nvSpPr>
        <p:spPr/>
        <p:txBody>
          <a:bodyPr/>
          <a:lstStyle/>
          <a:p>
            <a:r>
              <a:rPr lang="en-DE" dirty="0"/>
              <a:t>Population immunity and SARS-CoV-2 variant vaccines</a:t>
            </a:r>
          </a:p>
        </p:txBody>
      </p:sp>
      <p:sp>
        <p:nvSpPr>
          <p:cNvPr id="3" name="Text Placeholder 2">
            <a:extLst>
              <a:ext uri="{FF2B5EF4-FFF2-40B4-BE49-F238E27FC236}">
                <a16:creationId xmlns:a16="http://schemas.microsoft.com/office/drawing/2014/main" id="{62B75305-60EB-9B40-6066-89A343A8B1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1844911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E35A-D879-E528-F2A4-DDD7A4245335}"/>
              </a:ext>
            </a:extLst>
          </p:cNvPr>
          <p:cNvSpPr>
            <a:spLocks noGrp="1"/>
          </p:cNvSpPr>
          <p:nvPr>
            <p:ph type="title"/>
          </p:nvPr>
        </p:nvSpPr>
        <p:spPr/>
        <p:txBody>
          <a:bodyPr/>
          <a:lstStyle/>
          <a:p>
            <a:r>
              <a:rPr lang="en-DE" dirty="0"/>
              <a:t>SARS-CoV-2 map by Kimpel lab, Austria</a:t>
            </a:r>
          </a:p>
        </p:txBody>
      </p:sp>
      <p:sp>
        <p:nvSpPr>
          <p:cNvPr id="4" name="TextBox 3">
            <a:extLst>
              <a:ext uri="{FF2B5EF4-FFF2-40B4-BE49-F238E27FC236}">
                <a16:creationId xmlns:a16="http://schemas.microsoft.com/office/drawing/2014/main" id="{7C5675DD-87E4-64E4-6205-2B251C00F00E}"/>
              </a:ext>
            </a:extLst>
          </p:cNvPr>
          <p:cNvSpPr txBox="1"/>
          <p:nvPr/>
        </p:nvSpPr>
        <p:spPr>
          <a:xfrm>
            <a:off x="7528751" y="6263471"/>
            <a:ext cx="4107586" cy="415498"/>
          </a:xfrm>
          <a:prstGeom prst="rect">
            <a:avLst/>
          </a:prstGeom>
          <a:noFill/>
        </p:spPr>
        <p:txBody>
          <a:bodyPr wrap="square" rtlCol="0">
            <a:spAutoFit/>
          </a:bodyPr>
          <a:lstStyle/>
          <a:p>
            <a:pPr algn="r"/>
            <a:r>
              <a:rPr lang="en-US" sz="1050" dirty="0" err="1"/>
              <a:t>Rössler</a:t>
            </a:r>
            <a:r>
              <a:rPr lang="en-US" sz="1050" dirty="0"/>
              <a:t>, Netzl, et al. (2022) </a:t>
            </a:r>
          </a:p>
          <a:p>
            <a:pPr algn="r"/>
            <a:r>
              <a:rPr lang="en-US" sz="1050" dirty="0" err="1"/>
              <a:t>doi</a:t>
            </a:r>
            <a:r>
              <a:rPr lang="en-US" sz="1050" dirty="0"/>
              <a:t>: https://</a:t>
            </a:r>
            <a:r>
              <a:rPr lang="en-US" sz="1050" dirty="0" err="1"/>
              <a:t>doi.org</a:t>
            </a:r>
            <a:r>
              <a:rPr lang="en-US" sz="1050" dirty="0"/>
              <a:t>/10.1101/2022.05.10.22274906</a:t>
            </a:r>
            <a:endParaRPr lang="en-DE" sz="1050" dirty="0"/>
          </a:p>
        </p:txBody>
      </p:sp>
      <p:pic>
        <p:nvPicPr>
          <p:cNvPr id="5" name="Picture 4">
            <a:extLst>
              <a:ext uri="{FF2B5EF4-FFF2-40B4-BE49-F238E27FC236}">
                <a16:creationId xmlns:a16="http://schemas.microsoft.com/office/drawing/2014/main" id="{A04EBDE5-D9EE-449F-7E30-03CA2268AB31}"/>
              </a:ext>
            </a:extLst>
          </p:cNvPr>
          <p:cNvPicPr>
            <a:picLocks noChangeAspect="1"/>
          </p:cNvPicPr>
          <p:nvPr/>
        </p:nvPicPr>
        <p:blipFill>
          <a:blip r:embed="rId2"/>
          <a:stretch>
            <a:fillRect/>
          </a:stretch>
        </p:blipFill>
        <p:spPr>
          <a:xfrm>
            <a:off x="598714" y="1484068"/>
            <a:ext cx="10635343" cy="4745283"/>
          </a:xfrm>
          <a:prstGeom prst="rect">
            <a:avLst/>
          </a:prstGeom>
        </p:spPr>
      </p:pic>
    </p:spTree>
    <p:extLst>
      <p:ext uri="{BB962C8B-B14F-4D97-AF65-F5344CB8AC3E}">
        <p14:creationId xmlns:p14="http://schemas.microsoft.com/office/powerpoint/2010/main" val="3059730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75DBCE28-0B85-E7F1-1427-B9B808FE116B}"/>
              </a:ext>
            </a:extLst>
          </p:cNvPr>
          <p:cNvPicPr>
            <a:picLocks noChangeAspect="1"/>
          </p:cNvPicPr>
          <p:nvPr/>
        </p:nvPicPr>
        <p:blipFill>
          <a:blip r:embed="rId2"/>
          <a:stretch>
            <a:fillRect/>
          </a:stretch>
        </p:blipFill>
        <p:spPr>
          <a:xfrm>
            <a:off x="-1" y="57249"/>
            <a:ext cx="11272839" cy="6800751"/>
          </a:xfrm>
          <a:prstGeom prst="rect">
            <a:avLst/>
          </a:prstGeom>
        </p:spPr>
      </p:pic>
      <p:sp>
        <p:nvSpPr>
          <p:cNvPr id="2" name="Title 1">
            <a:extLst>
              <a:ext uri="{FF2B5EF4-FFF2-40B4-BE49-F238E27FC236}">
                <a16:creationId xmlns:a16="http://schemas.microsoft.com/office/drawing/2014/main" id="{EA2CB614-7791-CBAC-28B0-79877853AEAB}"/>
              </a:ext>
            </a:extLst>
          </p:cNvPr>
          <p:cNvSpPr>
            <a:spLocks noGrp="1"/>
          </p:cNvSpPr>
          <p:nvPr>
            <p:ph type="title"/>
          </p:nvPr>
        </p:nvSpPr>
        <p:spPr>
          <a:xfrm>
            <a:off x="7696200" y="4437063"/>
            <a:ext cx="4495800" cy="1325563"/>
          </a:xfrm>
        </p:spPr>
        <p:txBody>
          <a:bodyPr>
            <a:normAutofit fontScale="90000"/>
          </a:bodyPr>
          <a:lstStyle/>
          <a:p>
            <a:r>
              <a:rPr lang="en-DE" dirty="0"/>
              <a:t>Antibody landscapes by infection history</a:t>
            </a:r>
          </a:p>
        </p:txBody>
      </p:sp>
      <p:sp>
        <p:nvSpPr>
          <p:cNvPr id="3" name="TextBox 2">
            <a:extLst>
              <a:ext uri="{FF2B5EF4-FFF2-40B4-BE49-F238E27FC236}">
                <a16:creationId xmlns:a16="http://schemas.microsoft.com/office/drawing/2014/main" id="{A5ED0176-55EB-FF0B-81E2-324EEAC70EF9}"/>
              </a:ext>
            </a:extLst>
          </p:cNvPr>
          <p:cNvSpPr txBox="1"/>
          <p:nvPr/>
        </p:nvSpPr>
        <p:spPr>
          <a:xfrm>
            <a:off x="7528751" y="6263471"/>
            <a:ext cx="4107586" cy="415498"/>
          </a:xfrm>
          <a:prstGeom prst="rect">
            <a:avLst/>
          </a:prstGeom>
          <a:noFill/>
        </p:spPr>
        <p:txBody>
          <a:bodyPr wrap="square" rtlCol="0">
            <a:spAutoFit/>
          </a:bodyPr>
          <a:lstStyle/>
          <a:p>
            <a:pPr algn="r"/>
            <a:r>
              <a:rPr lang="en-US" sz="1050" dirty="0" err="1"/>
              <a:t>Rössler</a:t>
            </a:r>
            <a:r>
              <a:rPr lang="en-US" sz="1050" dirty="0"/>
              <a:t>, Netzl, et al. (2022) </a:t>
            </a:r>
          </a:p>
          <a:p>
            <a:pPr algn="r"/>
            <a:r>
              <a:rPr lang="en-US" sz="1050" dirty="0" err="1"/>
              <a:t>doi</a:t>
            </a:r>
            <a:r>
              <a:rPr lang="en-US" sz="1050" dirty="0"/>
              <a:t>: https://</a:t>
            </a:r>
            <a:r>
              <a:rPr lang="en-US" sz="1050" dirty="0" err="1"/>
              <a:t>doi.org</a:t>
            </a:r>
            <a:r>
              <a:rPr lang="en-US" sz="1050" dirty="0"/>
              <a:t>/10.1101/2022.05.10.22274906</a:t>
            </a:r>
            <a:endParaRPr lang="en-DE" sz="1050" dirty="0"/>
          </a:p>
        </p:txBody>
      </p:sp>
    </p:spTree>
    <p:extLst>
      <p:ext uri="{BB962C8B-B14F-4D97-AF65-F5344CB8AC3E}">
        <p14:creationId xmlns:p14="http://schemas.microsoft.com/office/powerpoint/2010/main" val="4123000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274B-9B9B-AAE1-E573-C7D0D4865154}"/>
              </a:ext>
            </a:extLst>
          </p:cNvPr>
          <p:cNvSpPr>
            <a:spLocks noGrp="1"/>
          </p:cNvSpPr>
          <p:nvPr>
            <p:ph type="title"/>
          </p:nvPr>
        </p:nvSpPr>
        <p:spPr/>
        <p:txBody>
          <a:bodyPr/>
          <a:lstStyle/>
          <a:p>
            <a:r>
              <a:rPr lang="en-DE" dirty="0"/>
              <a:t>Influenza virus</a:t>
            </a:r>
          </a:p>
        </p:txBody>
      </p:sp>
      <p:pic>
        <p:nvPicPr>
          <p:cNvPr id="5" name="Picture 5">
            <a:extLst>
              <a:ext uri="{FF2B5EF4-FFF2-40B4-BE49-F238E27FC236}">
                <a16:creationId xmlns:a16="http://schemas.microsoft.com/office/drawing/2014/main" id="{9CA4E940-67F0-951F-40E1-A9CFD698F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3276"/>
            <a:ext cx="56578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a:extLst>
              <a:ext uri="{FF2B5EF4-FFF2-40B4-BE49-F238E27FC236}">
                <a16:creationId xmlns:a16="http://schemas.microsoft.com/office/drawing/2014/main" id="{F42CFCE3-4B7B-110A-944D-108BBC91176C}"/>
              </a:ext>
            </a:extLst>
          </p:cNvPr>
          <p:cNvPicPr>
            <a:picLocks noChangeAspect="1"/>
          </p:cNvPicPr>
          <p:nvPr/>
        </p:nvPicPr>
        <p:blipFill>
          <a:blip r:embed="rId3"/>
          <a:stretch>
            <a:fillRect/>
          </a:stretch>
        </p:blipFill>
        <p:spPr>
          <a:xfrm>
            <a:off x="7088622" y="0"/>
            <a:ext cx="4415556" cy="6858000"/>
          </a:xfrm>
          <a:prstGeom prst="rect">
            <a:avLst/>
          </a:prstGeom>
        </p:spPr>
      </p:pic>
      <p:sp>
        <p:nvSpPr>
          <p:cNvPr id="7" name="TextBox 6">
            <a:extLst>
              <a:ext uri="{FF2B5EF4-FFF2-40B4-BE49-F238E27FC236}">
                <a16:creationId xmlns:a16="http://schemas.microsoft.com/office/drawing/2014/main" id="{13831167-59E1-4E11-09D9-53EAC91C7D40}"/>
              </a:ext>
            </a:extLst>
          </p:cNvPr>
          <p:cNvSpPr txBox="1"/>
          <p:nvPr/>
        </p:nvSpPr>
        <p:spPr>
          <a:xfrm>
            <a:off x="687822" y="1732776"/>
            <a:ext cx="5253489" cy="1200329"/>
          </a:xfrm>
          <a:prstGeom prst="rect">
            <a:avLst/>
          </a:prstGeom>
          <a:noFill/>
        </p:spPr>
        <p:txBody>
          <a:bodyPr wrap="none" rtlCol="0">
            <a:spAutoFit/>
          </a:bodyPr>
          <a:lstStyle/>
          <a:p>
            <a:pPr marL="285750" indent="-285750">
              <a:buFont typeface="Arial" panose="020B0604020202020204" pitchFamily="34" charset="0"/>
              <a:buChar char="•"/>
            </a:pPr>
            <a:r>
              <a:rPr lang="en-DE" sz="2400" dirty="0"/>
              <a:t>Influenza A causes seasonal epidemics</a:t>
            </a:r>
          </a:p>
          <a:p>
            <a:pPr marL="285750" indent="-285750">
              <a:buFont typeface="Arial" panose="020B0604020202020204" pitchFamily="34" charset="0"/>
              <a:buChar char="•"/>
            </a:pPr>
            <a:r>
              <a:rPr lang="en-DE" sz="2400" dirty="0"/>
              <a:t>Segmented (-)RNA genome</a:t>
            </a:r>
          </a:p>
          <a:p>
            <a:pPr marL="285750" indent="-285750">
              <a:buFont typeface="Arial" panose="020B0604020202020204" pitchFamily="34" charset="0"/>
              <a:buChar char="•"/>
            </a:pPr>
            <a:r>
              <a:rPr lang="en-DE" sz="2400" dirty="0"/>
              <a:t>Mutations on HA surface protein</a:t>
            </a:r>
          </a:p>
        </p:txBody>
      </p:sp>
    </p:spTree>
    <p:extLst>
      <p:ext uri="{BB962C8B-B14F-4D97-AF65-F5344CB8AC3E}">
        <p14:creationId xmlns:p14="http://schemas.microsoft.com/office/powerpoint/2010/main" val="4177796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6"/>
          <p:cNvSpPr txBox="1">
            <a:spLocks noGrp="1"/>
          </p:cNvSpPr>
          <p:nvPr>
            <p:ph type="title"/>
          </p:nvPr>
        </p:nvSpPr>
        <p:spPr>
          <a:xfrm>
            <a:off x="496500" y="346440"/>
            <a:ext cx="11360800" cy="763600"/>
          </a:xfrm>
          <a:prstGeom prst="rect">
            <a:avLst/>
          </a:prstGeom>
        </p:spPr>
        <p:txBody>
          <a:bodyPr spcFirstLastPara="1" vert="horz" wrap="square" lIns="121900" tIns="121900" rIns="121900" bIns="121900" rtlCol="0" anchor="t" anchorCtr="0">
            <a:normAutofit fontScale="90000"/>
          </a:bodyPr>
          <a:lstStyle/>
          <a:p>
            <a:r>
              <a:rPr lang="de" dirty="0" err="1"/>
              <a:t>CoVAIL</a:t>
            </a:r>
            <a:r>
              <a:rPr lang="de" dirty="0"/>
              <a:t> Trial </a:t>
            </a:r>
            <a:r>
              <a:rPr lang="de" dirty="0" err="1"/>
              <a:t>shows</a:t>
            </a:r>
            <a:r>
              <a:rPr lang="de" dirty="0"/>
              <a:t> potential 4th dose </a:t>
            </a:r>
            <a:r>
              <a:rPr lang="de" dirty="0" err="1"/>
              <a:t>vaccine</a:t>
            </a:r>
            <a:r>
              <a:rPr lang="de" dirty="0"/>
              <a:t> update</a:t>
            </a:r>
            <a:endParaRPr dirty="0"/>
          </a:p>
        </p:txBody>
      </p:sp>
      <p:pic>
        <p:nvPicPr>
          <p:cNvPr id="5" name="Picture 4">
            <a:extLst>
              <a:ext uri="{FF2B5EF4-FFF2-40B4-BE49-F238E27FC236}">
                <a16:creationId xmlns:a16="http://schemas.microsoft.com/office/drawing/2014/main" id="{FB5B5B51-F323-834F-EE23-C0E25BAC49CD}"/>
              </a:ext>
            </a:extLst>
          </p:cNvPr>
          <p:cNvPicPr>
            <a:picLocks noChangeAspect="1"/>
          </p:cNvPicPr>
          <p:nvPr/>
        </p:nvPicPr>
        <p:blipFill rotWithShape="1">
          <a:blip r:embed="rId3"/>
          <a:srcRect r="24453" b="61069"/>
          <a:stretch/>
        </p:blipFill>
        <p:spPr>
          <a:xfrm>
            <a:off x="1481560" y="1032874"/>
            <a:ext cx="9228881" cy="5346381"/>
          </a:xfrm>
          <a:prstGeom prst="rect">
            <a:avLst/>
          </a:prstGeom>
        </p:spPr>
      </p:pic>
      <p:sp>
        <p:nvSpPr>
          <p:cNvPr id="6" name="Rectangle 5">
            <a:extLst>
              <a:ext uri="{FF2B5EF4-FFF2-40B4-BE49-F238E27FC236}">
                <a16:creationId xmlns:a16="http://schemas.microsoft.com/office/drawing/2014/main" id="{50A897B2-76C6-45F9-48E1-1EB86F4668A3}"/>
              </a:ext>
            </a:extLst>
          </p:cNvPr>
          <p:cNvSpPr/>
          <p:nvPr/>
        </p:nvSpPr>
        <p:spPr>
          <a:xfrm>
            <a:off x="1990846" y="5741043"/>
            <a:ext cx="8873924" cy="89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dirty="0"/>
          </a:p>
        </p:txBody>
      </p:sp>
      <p:sp>
        <p:nvSpPr>
          <p:cNvPr id="7" name="Rectangle 6">
            <a:extLst>
              <a:ext uri="{FF2B5EF4-FFF2-40B4-BE49-F238E27FC236}">
                <a16:creationId xmlns:a16="http://schemas.microsoft.com/office/drawing/2014/main" id="{45A77D64-4FD2-8980-548F-F4DB0FA46EE0}"/>
              </a:ext>
            </a:extLst>
          </p:cNvPr>
          <p:cNvSpPr/>
          <p:nvPr/>
        </p:nvSpPr>
        <p:spPr>
          <a:xfrm>
            <a:off x="805083" y="1110040"/>
            <a:ext cx="1478988" cy="89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24" name="TextBox 23">
            <a:extLst>
              <a:ext uri="{FF2B5EF4-FFF2-40B4-BE49-F238E27FC236}">
                <a16:creationId xmlns:a16="http://schemas.microsoft.com/office/drawing/2014/main" id="{96B7100E-ED41-D8E1-6DC9-5F19E792B59F}"/>
              </a:ext>
            </a:extLst>
          </p:cNvPr>
          <p:cNvSpPr txBox="1"/>
          <p:nvPr/>
        </p:nvSpPr>
        <p:spPr>
          <a:xfrm rot="18419440">
            <a:off x="7641438" y="5912468"/>
            <a:ext cx="718465" cy="256545"/>
          </a:xfrm>
          <a:prstGeom prst="rect">
            <a:avLst/>
          </a:prstGeom>
          <a:noFill/>
        </p:spPr>
        <p:txBody>
          <a:bodyPr wrap="none" rtlCol="0">
            <a:spAutoFit/>
          </a:bodyPr>
          <a:lstStyle/>
          <a:p>
            <a:pPr algn="r"/>
            <a:r>
              <a:rPr lang="en-DE" sz="1067" dirty="0"/>
              <a:t>BA.2.12.1</a:t>
            </a:r>
          </a:p>
        </p:txBody>
      </p:sp>
      <p:grpSp>
        <p:nvGrpSpPr>
          <p:cNvPr id="33" name="Group 32">
            <a:extLst>
              <a:ext uri="{FF2B5EF4-FFF2-40B4-BE49-F238E27FC236}">
                <a16:creationId xmlns:a16="http://schemas.microsoft.com/office/drawing/2014/main" id="{E073EB54-7E37-FCB3-5830-2165B210A668}"/>
              </a:ext>
            </a:extLst>
          </p:cNvPr>
          <p:cNvGrpSpPr/>
          <p:nvPr/>
        </p:nvGrpSpPr>
        <p:grpSpPr>
          <a:xfrm>
            <a:off x="2375757" y="5658787"/>
            <a:ext cx="8181969" cy="718466"/>
            <a:chOff x="1781818" y="4222054"/>
            <a:chExt cx="6136476" cy="538849"/>
          </a:xfrm>
        </p:grpSpPr>
        <p:sp>
          <p:nvSpPr>
            <p:cNvPr id="8" name="TextBox 7">
              <a:extLst>
                <a:ext uri="{FF2B5EF4-FFF2-40B4-BE49-F238E27FC236}">
                  <a16:creationId xmlns:a16="http://schemas.microsoft.com/office/drawing/2014/main" id="{E41E6AFF-3B60-94CB-7B2B-376E9ABF8CFB}"/>
                </a:ext>
              </a:extLst>
            </p:cNvPr>
            <p:cNvSpPr txBox="1"/>
            <p:nvPr/>
          </p:nvSpPr>
          <p:spPr>
            <a:xfrm rot="18419440">
              <a:off x="1666907" y="4344059"/>
              <a:ext cx="422231" cy="192409"/>
            </a:xfrm>
            <a:prstGeom prst="rect">
              <a:avLst/>
            </a:prstGeom>
            <a:noFill/>
          </p:spPr>
          <p:txBody>
            <a:bodyPr wrap="none" rtlCol="0">
              <a:spAutoFit/>
            </a:bodyPr>
            <a:lstStyle/>
            <a:p>
              <a:pPr algn="r"/>
              <a:r>
                <a:rPr lang="en-DE" sz="1067" dirty="0"/>
                <a:t>D614G</a:t>
              </a:r>
            </a:p>
          </p:txBody>
        </p:sp>
        <p:sp>
          <p:nvSpPr>
            <p:cNvPr id="9" name="TextBox 8">
              <a:extLst>
                <a:ext uri="{FF2B5EF4-FFF2-40B4-BE49-F238E27FC236}">
                  <a16:creationId xmlns:a16="http://schemas.microsoft.com/office/drawing/2014/main" id="{2515508E-A3A2-9249-DDA1-338555DE7473}"/>
                </a:ext>
              </a:extLst>
            </p:cNvPr>
            <p:cNvSpPr txBox="1"/>
            <p:nvPr/>
          </p:nvSpPr>
          <p:spPr>
            <a:xfrm rot="18419440">
              <a:off x="2246661" y="4298606"/>
              <a:ext cx="328455" cy="192409"/>
            </a:xfrm>
            <a:prstGeom prst="rect">
              <a:avLst/>
            </a:prstGeom>
            <a:noFill/>
          </p:spPr>
          <p:txBody>
            <a:bodyPr wrap="none" rtlCol="0">
              <a:spAutoFit/>
            </a:bodyPr>
            <a:lstStyle/>
            <a:p>
              <a:pPr algn="r"/>
              <a:r>
                <a:rPr lang="en-DE" sz="1067" dirty="0"/>
                <a:t>Beta</a:t>
              </a:r>
            </a:p>
          </p:txBody>
        </p:sp>
        <p:sp>
          <p:nvSpPr>
            <p:cNvPr id="10" name="TextBox 9">
              <a:extLst>
                <a:ext uri="{FF2B5EF4-FFF2-40B4-BE49-F238E27FC236}">
                  <a16:creationId xmlns:a16="http://schemas.microsoft.com/office/drawing/2014/main" id="{150B9C10-4971-C391-3E23-78A7945ECADE}"/>
                </a:ext>
              </a:extLst>
            </p:cNvPr>
            <p:cNvSpPr txBox="1"/>
            <p:nvPr/>
          </p:nvSpPr>
          <p:spPr>
            <a:xfrm rot="18419440">
              <a:off x="1987467" y="4309487"/>
              <a:ext cx="360916" cy="192409"/>
            </a:xfrm>
            <a:prstGeom prst="rect">
              <a:avLst/>
            </a:prstGeom>
            <a:noFill/>
          </p:spPr>
          <p:txBody>
            <a:bodyPr wrap="none" rtlCol="0">
              <a:spAutoFit/>
            </a:bodyPr>
            <a:lstStyle/>
            <a:p>
              <a:pPr algn="r"/>
              <a:r>
                <a:rPr lang="en-DE" sz="1067" dirty="0"/>
                <a:t>Delta</a:t>
              </a:r>
            </a:p>
          </p:txBody>
        </p:sp>
        <p:sp>
          <p:nvSpPr>
            <p:cNvPr id="11" name="TextBox 10">
              <a:extLst>
                <a:ext uri="{FF2B5EF4-FFF2-40B4-BE49-F238E27FC236}">
                  <a16:creationId xmlns:a16="http://schemas.microsoft.com/office/drawing/2014/main" id="{A6DE9884-2507-2476-0842-C18DA94AD826}"/>
                </a:ext>
              </a:extLst>
            </p:cNvPr>
            <p:cNvSpPr txBox="1"/>
            <p:nvPr/>
          </p:nvSpPr>
          <p:spPr>
            <a:xfrm rot="18419440">
              <a:off x="2477168" y="4303087"/>
              <a:ext cx="330859" cy="192409"/>
            </a:xfrm>
            <a:prstGeom prst="rect">
              <a:avLst/>
            </a:prstGeom>
            <a:noFill/>
          </p:spPr>
          <p:txBody>
            <a:bodyPr wrap="none" rtlCol="0">
              <a:spAutoFit/>
            </a:bodyPr>
            <a:lstStyle/>
            <a:p>
              <a:pPr algn="r"/>
              <a:r>
                <a:rPr lang="en-DE" sz="1067" dirty="0"/>
                <a:t>BA.1</a:t>
              </a:r>
            </a:p>
          </p:txBody>
        </p:sp>
        <p:sp>
          <p:nvSpPr>
            <p:cNvPr id="12" name="TextBox 11">
              <a:extLst>
                <a:ext uri="{FF2B5EF4-FFF2-40B4-BE49-F238E27FC236}">
                  <a16:creationId xmlns:a16="http://schemas.microsoft.com/office/drawing/2014/main" id="{24F3FB2B-9F15-39F0-0D54-2CAC2C1FD631}"/>
                </a:ext>
              </a:extLst>
            </p:cNvPr>
            <p:cNvSpPr txBox="1"/>
            <p:nvPr/>
          </p:nvSpPr>
          <p:spPr>
            <a:xfrm rot="18419440">
              <a:off x="2593198" y="4395274"/>
              <a:ext cx="538849" cy="192409"/>
            </a:xfrm>
            <a:prstGeom prst="rect">
              <a:avLst/>
            </a:prstGeom>
            <a:noFill/>
          </p:spPr>
          <p:txBody>
            <a:bodyPr wrap="none" rtlCol="0">
              <a:spAutoFit/>
            </a:bodyPr>
            <a:lstStyle/>
            <a:p>
              <a:pPr algn="r"/>
              <a:r>
                <a:rPr lang="en-DE" sz="1067" dirty="0"/>
                <a:t>BA.2.12.1</a:t>
              </a:r>
            </a:p>
          </p:txBody>
        </p:sp>
        <p:sp>
          <p:nvSpPr>
            <p:cNvPr id="13" name="TextBox 12">
              <a:extLst>
                <a:ext uri="{FF2B5EF4-FFF2-40B4-BE49-F238E27FC236}">
                  <a16:creationId xmlns:a16="http://schemas.microsoft.com/office/drawing/2014/main" id="{BB605F70-9EB0-0A95-8D91-F7C05863FCF7}"/>
                </a:ext>
              </a:extLst>
            </p:cNvPr>
            <p:cNvSpPr txBox="1"/>
            <p:nvPr/>
          </p:nvSpPr>
          <p:spPr>
            <a:xfrm rot="18419440">
              <a:off x="2963520" y="4303087"/>
              <a:ext cx="330859" cy="192409"/>
            </a:xfrm>
            <a:prstGeom prst="rect">
              <a:avLst/>
            </a:prstGeom>
            <a:noFill/>
          </p:spPr>
          <p:txBody>
            <a:bodyPr wrap="none" rtlCol="0">
              <a:spAutoFit/>
            </a:bodyPr>
            <a:lstStyle/>
            <a:p>
              <a:pPr algn="r"/>
              <a:r>
                <a:rPr lang="en-DE" sz="1067" dirty="0"/>
                <a:t>BA.5</a:t>
              </a:r>
            </a:p>
          </p:txBody>
        </p:sp>
        <p:sp>
          <p:nvSpPr>
            <p:cNvPr id="14" name="TextBox 13">
              <a:extLst>
                <a:ext uri="{FF2B5EF4-FFF2-40B4-BE49-F238E27FC236}">
                  <a16:creationId xmlns:a16="http://schemas.microsoft.com/office/drawing/2014/main" id="{2E7D0866-0203-ADF0-5645-89E4335B3D56}"/>
                </a:ext>
              </a:extLst>
            </p:cNvPr>
            <p:cNvSpPr txBox="1"/>
            <p:nvPr/>
          </p:nvSpPr>
          <p:spPr>
            <a:xfrm rot="18419440">
              <a:off x="3241709" y="4344059"/>
              <a:ext cx="422231" cy="192409"/>
            </a:xfrm>
            <a:prstGeom prst="rect">
              <a:avLst/>
            </a:prstGeom>
            <a:noFill/>
          </p:spPr>
          <p:txBody>
            <a:bodyPr wrap="none" rtlCol="0">
              <a:spAutoFit/>
            </a:bodyPr>
            <a:lstStyle/>
            <a:p>
              <a:pPr algn="r"/>
              <a:r>
                <a:rPr lang="en-DE" sz="1067" dirty="0"/>
                <a:t>D614G</a:t>
              </a:r>
            </a:p>
          </p:txBody>
        </p:sp>
        <p:sp>
          <p:nvSpPr>
            <p:cNvPr id="15" name="TextBox 14">
              <a:extLst>
                <a:ext uri="{FF2B5EF4-FFF2-40B4-BE49-F238E27FC236}">
                  <a16:creationId xmlns:a16="http://schemas.microsoft.com/office/drawing/2014/main" id="{DBC903E1-7587-6AF8-DE8B-445DCEE16DA8}"/>
                </a:ext>
              </a:extLst>
            </p:cNvPr>
            <p:cNvSpPr txBox="1"/>
            <p:nvPr/>
          </p:nvSpPr>
          <p:spPr>
            <a:xfrm rot="18419440">
              <a:off x="3821462" y="4298606"/>
              <a:ext cx="328455" cy="192409"/>
            </a:xfrm>
            <a:prstGeom prst="rect">
              <a:avLst/>
            </a:prstGeom>
            <a:noFill/>
          </p:spPr>
          <p:txBody>
            <a:bodyPr wrap="none" rtlCol="0">
              <a:spAutoFit/>
            </a:bodyPr>
            <a:lstStyle/>
            <a:p>
              <a:pPr algn="r"/>
              <a:r>
                <a:rPr lang="en-DE" sz="1067" dirty="0"/>
                <a:t>Beta</a:t>
              </a:r>
            </a:p>
          </p:txBody>
        </p:sp>
        <p:sp>
          <p:nvSpPr>
            <p:cNvPr id="16" name="TextBox 15">
              <a:extLst>
                <a:ext uri="{FF2B5EF4-FFF2-40B4-BE49-F238E27FC236}">
                  <a16:creationId xmlns:a16="http://schemas.microsoft.com/office/drawing/2014/main" id="{49A00828-8A83-9940-B7AE-C821A9AA88C0}"/>
                </a:ext>
              </a:extLst>
            </p:cNvPr>
            <p:cNvSpPr txBox="1"/>
            <p:nvPr/>
          </p:nvSpPr>
          <p:spPr>
            <a:xfrm rot="18419440">
              <a:off x="3562268" y="4309487"/>
              <a:ext cx="360916" cy="192409"/>
            </a:xfrm>
            <a:prstGeom prst="rect">
              <a:avLst/>
            </a:prstGeom>
            <a:noFill/>
          </p:spPr>
          <p:txBody>
            <a:bodyPr wrap="none" rtlCol="0">
              <a:spAutoFit/>
            </a:bodyPr>
            <a:lstStyle/>
            <a:p>
              <a:pPr algn="r"/>
              <a:r>
                <a:rPr lang="en-DE" sz="1067" dirty="0"/>
                <a:t>Delta</a:t>
              </a:r>
            </a:p>
          </p:txBody>
        </p:sp>
        <p:sp>
          <p:nvSpPr>
            <p:cNvPr id="17" name="TextBox 16">
              <a:extLst>
                <a:ext uri="{FF2B5EF4-FFF2-40B4-BE49-F238E27FC236}">
                  <a16:creationId xmlns:a16="http://schemas.microsoft.com/office/drawing/2014/main" id="{F5D27976-B216-3B22-CD80-BBBF1FB53F0C}"/>
                </a:ext>
              </a:extLst>
            </p:cNvPr>
            <p:cNvSpPr txBox="1"/>
            <p:nvPr/>
          </p:nvSpPr>
          <p:spPr>
            <a:xfrm rot="18419440">
              <a:off x="4051969" y="4303087"/>
              <a:ext cx="330859" cy="192409"/>
            </a:xfrm>
            <a:prstGeom prst="rect">
              <a:avLst/>
            </a:prstGeom>
            <a:noFill/>
          </p:spPr>
          <p:txBody>
            <a:bodyPr wrap="none" rtlCol="0">
              <a:spAutoFit/>
            </a:bodyPr>
            <a:lstStyle/>
            <a:p>
              <a:pPr algn="r"/>
              <a:r>
                <a:rPr lang="en-DE" sz="1067" dirty="0"/>
                <a:t>BA.1</a:t>
              </a:r>
            </a:p>
          </p:txBody>
        </p:sp>
        <p:sp>
          <p:nvSpPr>
            <p:cNvPr id="18" name="TextBox 17">
              <a:extLst>
                <a:ext uri="{FF2B5EF4-FFF2-40B4-BE49-F238E27FC236}">
                  <a16:creationId xmlns:a16="http://schemas.microsoft.com/office/drawing/2014/main" id="{3CFDF2FE-726E-024C-58F4-E787B2E1BD82}"/>
                </a:ext>
              </a:extLst>
            </p:cNvPr>
            <p:cNvSpPr txBox="1"/>
            <p:nvPr/>
          </p:nvSpPr>
          <p:spPr>
            <a:xfrm rot="18419440">
              <a:off x="4167998" y="4395274"/>
              <a:ext cx="538849" cy="192409"/>
            </a:xfrm>
            <a:prstGeom prst="rect">
              <a:avLst/>
            </a:prstGeom>
            <a:noFill/>
          </p:spPr>
          <p:txBody>
            <a:bodyPr wrap="none" rtlCol="0">
              <a:spAutoFit/>
            </a:bodyPr>
            <a:lstStyle/>
            <a:p>
              <a:pPr algn="r"/>
              <a:r>
                <a:rPr lang="en-DE" sz="1067" dirty="0"/>
                <a:t>BA.2.12.1</a:t>
              </a:r>
            </a:p>
          </p:txBody>
        </p:sp>
        <p:sp>
          <p:nvSpPr>
            <p:cNvPr id="19" name="TextBox 18">
              <a:extLst>
                <a:ext uri="{FF2B5EF4-FFF2-40B4-BE49-F238E27FC236}">
                  <a16:creationId xmlns:a16="http://schemas.microsoft.com/office/drawing/2014/main" id="{224EC9A0-9C65-9B0C-A707-B2593330D4B8}"/>
                </a:ext>
              </a:extLst>
            </p:cNvPr>
            <p:cNvSpPr txBox="1"/>
            <p:nvPr/>
          </p:nvSpPr>
          <p:spPr>
            <a:xfrm rot="18419440">
              <a:off x="4538321" y="4303087"/>
              <a:ext cx="330859" cy="192409"/>
            </a:xfrm>
            <a:prstGeom prst="rect">
              <a:avLst/>
            </a:prstGeom>
            <a:noFill/>
          </p:spPr>
          <p:txBody>
            <a:bodyPr wrap="none" rtlCol="0">
              <a:spAutoFit/>
            </a:bodyPr>
            <a:lstStyle/>
            <a:p>
              <a:pPr algn="r"/>
              <a:r>
                <a:rPr lang="en-DE" sz="1067" dirty="0"/>
                <a:t>BA.5</a:t>
              </a:r>
            </a:p>
          </p:txBody>
        </p:sp>
        <p:sp>
          <p:nvSpPr>
            <p:cNvPr id="20" name="TextBox 19">
              <a:extLst>
                <a:ext uri="{FF2B5EF4-FFF2-40B4-BE49-F238E27FC236}">
                  <a16:creationId xmlns:a16="http://schemas.microsoft.com/office/drawing/2014/main" id="{DDAFA8EF-9652-F66C-D28B-6E46A962ED49}"/>
                </a:ext>
              </a:extLst>
            </p:cNvPr>
            <p:cNvSpPr txBox="1"/>
            <p:nvPr/>
          </p:nvSpPr>
          <p:spPr>
            <a:xfrm rot="18419440">
              <a:off x="4804789" y="4344059"/>
              <a:ext cx="422231" cy="192409"/>
            </a:xfrm>
            <a:prstGeom prst="rect">
              <a:avLst/>
            </a:prstGeom>
            <a:noFill/>
          </p:spPr>
          <p:txBody>
            <a:bodyPr wrap="none" rtlCol="0">
              <a:spAutoFit/>
            </a:bodyPr>
            <a:lstStyle/>
            <a:p>
              <a:pPr algn="r"/>
              <a:r>
                <a:rPr lang="en-DE" sz="1067" dirty="0"/>
                <a:t>D614G</a:t>
              </a:r>
            </a:p>
          </p:txBody>
        </p:sp>
        <p:sp>
          <p:nvSpPr>
            <p:cNvPr id="21" name="TextBox 20">
              <a:extLst>
                <a:ext uri="{FF2B5EF4-FFF2-40B4-BE49-F238E27FC236}">
                  <a16:creationId xmlns:a16="http://schemas.microsoft.com/office/drawing/2014/main" id="{0EEBB439-6227-200C-2A7A-65EB2AC01F79}"/>
                </a:ext>
              </a:extLst>
            </p:cNvPr>
            <p:cNvSpPr txBox="1"/>
            <p:nvPr/>
          </p:nvSpPr>
          <p:spPr>
            <a:xfrm rot="18419440">
              <a:off x="5384543" y="4298606"/>
              <a:ext cx="328455" cy="192409"/>
            </a:xfrm>
            <a:prstGeom prst="rect">
              <a:avLst/>
            </a:prstGeom>
            <a:noFill/>
          </p:spPr>
          <p:txBody>
            <a:bodyPr wrap="none" rtlCol="0">
              <a:spAutoFit/>
            </a:bodyPr>
            <a:lstStyle/>
            <a:p>
              <a:pPr algn="r"/>
              <a:r>
                <a:rPr lang="en-DE" sz="1067" dirty="0"/>
                <a:t>Beta</a:t>
              </a:r>
            </a:p>
          </p:txBody>
        </p:sp>
        <p:sp>
          <p:nvSpPr>
            <p:cNvPr id="22" name="TextBox 21">
              <a:extLst>
                <a:ext uri="{FF2B5EF4-FFF2-40B4-BE49-F238E27FC236}">
                  <a16:creationId xmlns:a16="http://schemas.microsoft.com/office/drawing/2014/main" id="{4BF32E51-40A4-6C16-C24F-8BEAA1BB8027}"/>
                </a:ext>
              </a:extLst>
            </p:cNvPr>
            <p:cNvSpPr txBox="1"/>
            <p:nvPr/>
          </p:nvSpPr>
          <p:spPr>
            <a:xfrm rot="18419440">
              <a:off x="5125348" y="4309487"/>
              <a:ext cx="360916" cy="192409"/>
            </a:xfrm>
            <a:prstGeom prst="rect">
              <a:avLst/>
            </a:prstGeom>
            <a:noFill/>
          </p:spPr>
          <p:txBody>
            <a:bodyPr wrap="none" rtlCol="0">
              <a:spAutoFit/>
            </a:bodyPr>
            <a:lstStyle/>
            <a:p>
              <a:pPr algn="r"/>
              <a:r>
                <a:rPr lang="en-DE" sz="1067" dirty="0"/>
                <a:t>Delta</a:t>
              </a:r>
            </a:p>
          </p:txBody>
        </p:sp>
        <p:sp>
          <p:nvSpPr>
            <p:cNvPr id="23" name="TextBox 22">
              <a:extLst>
                <a:ext uri="{FF2B5EF4-FFF2-40B4-BE49-F238E27FC236}">
                  <a16:creationId xmlns:a16="http://schemas.microsoft.com/office/drawing/2014/main" id="{31180F59-DDA5-604B-0346-99D679A1C23C}"/>
                </a:ext>
              </a:extLst>
            </p:cNvPr>
            <p:cNvSpPr txBox="1"/>
            <p:nvPr/>
          </p:nvSpPr>
          <p:spPr>
            <a:xfrm rot="18419440">
              <a:off x="5615049" y="4303087"/>
              <a:ext cx="330859" cy="192409"/>
            </a:xfrm>
            <a:prstGeom prst="rect">
              <a:avLst/>
            </a:prstGeom>
            <a:noFill/>
          </p:spPr>
          <p:txBody>
            <a:bodyPr wrap="none" rtlCol="0">
              <a:spAutoFit/>
            </a:bodyPr>
            <a:lstStyle/>
            <a:p>
              <a:pPr algn="r"/>
              <a:r>
                <a:rPr lang="en-DE" sz="1067" dirty="0"/>
                <a:t>BA.1</a:t>
              </a:r>
            </a:p>
          </p:txBody>
        </p:sp>
        <p:sp>
          <p:nvSpPr>
            <p:cNvPr id="25" name="TextBox 24">
              <a:extLst>
                <a:ext uri="{FF2B5EF4-FFF2-40B4-BE49-F238E27FC236}">
                  <a16:creationId xmlns:a16="http://schemas.microsoft.com/office/drawing/2014/main" id="{1FEBB336-0C2E-6044-45B5-E5B9793D67BC}"/>
                </a:ext>
              </a:extLst>
            </p:cNvPr>
            <p:cNvSpPr txBox="1"/>
            <p:nvPr/>
          </p:nvSpPr>
          <p:spPr>
            <a:xfrm rot="18419440">
              <a:off x="6101401" y="4303087"/>
              <a:ext cx="330859" cy="192409"/>
            </a:xfrm>
            <a:prstGeom prst="rect">
              <a:avLst/>
            </a:prstGeom>
            <a:noFill/>
          </p:spPr>
          <p:txBody>
            <a:bodyPr wrap="none" rtlCol="0">
              <a:spAutoFit/>
            </a:bodyPr>
            <a:lstStyle/>
            <a:p>
              <a:pPr algn="r"/>
              <a:r>
                <a:rPr lang="en-DE" sz="1067" dirty="0"/>
                <a:t>BA.5</a:t>
              </a:r>
            </a:p>
          </p:txBody>
        </p:sp>
        <p:sp>
          <p:nvSpPr>
            <p:cNvPr id="26" name="TextBox 25">
              <a:extLst>
                <a:ext uri="{FF2B5EF4-FFF2-40B4-BE49-F238E27FC236}">
                  <a16:creationId xmlns:a16="http://schemas.microsoft.com/office/drawing/2014/main" id="{8EB63F97-F235-73BD-1BAD-7D33A12B8274}"/>
                </a:ext>
              </a:extLst>
            </p:cNvPr>
            <p:cNvSpPr txBox="1"/>
            <p:nvPr/>
          </p:nvSpPr>
          <p:spPr>
            <a:xfrm rot="18419440">
              <a:off x="6360047" y="4344059"/>
              <a:ext cx="422231" cy="192409"/>
            </a:xfrm>
            <a:prstGeom prst="rect">
              <a:avLst/>
            </a:prstGeom>
            <a:noFill/>
          </p:spPr>
          <p:txBody>
            <a:bodyPr wrap="none" rtlCol="0">
              <a:spAutoFit/>
            </a:bodyPr>
            <a:lstStyle/>
            <a:p>
              <a:pPr algn="r"/>
              <a:r>
                <a:rPr lang="en-DE" sz="1067" dirty="0"/>
                <a:t>D614G</a:t>
              </a:r>
            </a:p>
          </p:txBody>
        </p:sp>
        <p:sp>
          <p:nvSpPr>
            <p:cNvPr id="27" name="TextBox 26">
              <a:extLst>
                <a:ext uri="{FF2B5EF4-FFF2-40B4-BE49-F238E27FC236}">
                  <a16:creationId xmlns:a16="http://schemas.microsoft.com/office/drawing/2014/main" id="{013FDD35-B790-276C-CF0E-6BE02DA221D0}"/>
                </a:ext>
              </a:extLst>
            </p:cNvPr>
            <p:cNvSpPr txBox="1"/>
            <p:nvPr/>
          </p:nvSpPr>
          <p:spPr>
            <a:xfrm rot="18419440">
              <a:off x="6939801" y="4298606"/>
              <a:ext cx="328455" cy="192409"/>
            </a:xfrm>
            <a:prstGeom prst="rect">
              <a:avLst/>
            </a:prstGeom>
            <a:noFill/>
          </p:spPr>
          <p:txBody>
            <a:bodyPr wrap="none" rtlCol="0">
              <a:spAutoFit/>
            </a:bodyPr>
            <a:lstStyle/>
            <a:p>
              <a:pPr algn="r"/>
              <a:r>
                <a:rPr lang="en-DE" sz="1067" dirty="0"/>
                <a:t>Beta</a:t>
              </a:r>
            </a:p>
          </p:txBody>
        </p:sp>
        <p:sp>
          <p:nvSpPr>
            <p:cNvPr id="28" name="TextBox 27">
              <a:extLst>
                <a:ext uri="{FF2B5EF4-FFF2-40B4-BE49-F238E27FC236}">
                  <a16:creationId xmlns:a16="http://schemas.microsoft.com/office/drawing/2014/main" id="{9D53CFC2-B933-8B82-90B6-13922B68D7CE}"/>
                </a:ext>
              </a:extLst>
            </p:cNvPr>
            <p:cNvSpPr txBox="1"/>
            <p:nvPr/>
          </p:nvSpPr>
          <p:spPr>
            <a:xfrm rot="18419440">
              <a:off x="6680607" y="4309487"/>
              <a:ext cx="360916" cy="192409"/>
            </a:xfrm>
            <a:prstGeom prst="rect">
              <a:avLst/>
            </a:prstGeom>
            <a:noFill/>
          </p:spPr>
          <p:txBody>
            <a:bodyPr wrap="none" rtlCol="0">
              <a:spAutoFit/>
            </a:bodyPr>
            <a:lstStyle/>
            <a:p>
              <a:pPr algn="r"/>
              <a:r>
                <a:rPr lang="en-DE" sz="1067" dirty="0"/>
                <a:t>Delta</a:t>
              </a:r>
            </a:p>
          </p:txBody>
        </p:sp>
        <p:sp>
          <p:nvSpPr>
            <p:cNvPr id="29" name="TextBox 28">
              <a:extLst>
                <a:ext uri="{FF2B5EF4-FFF2-40B4-BE49-F238E27FC236}">
                  <a16:creationId xmlns:a16="http://schemas.microsoft.com/office/drawing/2014/main" id="{320FE938-1129-04E6-3A13-9AF13EF14C7B}"/>
                </a:ext>
              </a:extLst>
            </p:cNvPr>
            <p:cNvSpPr txBox="1"/>
            <p:nvPr/>
          </p:nvSpPr>
          <p:spPr>
            <a:xfrm rot="18419440">
              <a:off x="7170308" y="4303087"/>
              <a:ext cx="330859" cy="192409"/>
            </a:xfrm>
            <a:prstGeom prst="rect">
              <a:avLst/>
            </a:prstGeom>
            <a:noFill/>
          </p:spPr>
          <p:txBody>
            <a:bodyPr wrap="none" rtlCol="0">
              <a:spAutoFit/>
            </a:bodyPr>
            <a:lstStyle/>
            <a:p>
              <a:pPr algn="r"/>
              <a:r>
                <a:rPr lang="en-DE" sz="1067" dirty="0"/>
                <a:t>BA.1</a:t>
              </a:r>
            </a:p>
          </p:txBody>
        </p:sp>
        <p:sp>
          <p:nvSpPr>
            <p:cNvPr id="30" name="TextBox 29">
              <a:extLst>
                <a:ext uri="{FF2B5EF4-FFF2-40B4-BE49-F238E27FC236}">
                  <a16:creationId xmlns:a16="http://schemas.microsoft.com/office/drawing/2014/main" id="{A28C5310-1B94-4E8D-2570-B8EE319AD114}"/>
                </a:ext>
              </a:extLst>
            </p:cNvPr>
            <p:cNvSpPr txBox="1"/>
            <p:nvPr/>
          </p:nvSpPr>
          <p:spPr>
            <a:xfrm rot="18419440">
              <a:off x="7286338" y="4395274"/>
              <a:ext cx="538849" cy="192409"/>
            </a:xfrm>
            <a:prstGeom prst="rect">
              <a:avLst/>
            </a:prstGeom>
            <a:noFill/>
          </p:spPr>
          <p:txBody>
            <a:bodyPr wrap="none" rtlCol="0">
              <a:spAutoFit/>
            </a:bodyPr>
            <a:lstStyle/>
            <a:p>
              <a:pPr algn="r"/>
              <a:r>
                <a:rPr lang="en-DE" sz="1067" dirty="0"/>
                <a:t>BA.2.12.1</a:t>
              </a:r>
            </a:p>
          </p:txBody>
        </p:sp>
        <p:sp>
          <p:nvSpPr>
            <p:cNvPr id="31" name="TextBox 30">
              <a:extLst>
                <a:ext uri="{FF2B5EF4-FFF2-40B4-BE49-F238E27FC236}">
                  <a16:creationId xmlns:a16="http://schemas.microsoft.com/office/drawing/2014/main" id="{8DA308BF-2AAC-582B-04FE-487DBA9A620A}"/>
                </a:ext>
              </a:extLst>
            </p:cNvPr>
            <p:cNvSpPr txBox="1"/>
            <p:nvPr/>
          </p:nvSpPr>
          <p:spPr>
            <a:xfrm rot="18419440">
              <a:off x="7656660" y="4303087"/>
              <a:ext cx="330859" cy="192409"/>
            </a:xfrm>
            <a:prstGeom prst="rect">
              <a:avLst/>
            </a:prstGeom>
            <a:noFill/>
          </p:spPr>
          <p:txBody>
            <a:bodyPr wrap="none" rtlCol="0">
              <a:spAutoFit/>
            </a:bodyPr>
            <a:lstStyle/>
            <a:p>
              <a:pPr algn="r"/>
              <a:r>
                <a:rPr lang="en-DE" sz="1067" dirty="0"/>
                <a:t>BA.5</a:t>
              </a:r>
            </a:p>
          </p:txBody>
        </p:sp>
      </p:grpSp>
      <p:sp>
        <p:nvSpPr>
          <p:cNvPr id="34" name="TextBox 33">
            <a:extLst>
              <a:ext uri="{FF2B5EF4-FFF2-40B4-BE49-F238E27FC236}">
                <a16:creationId xmlns:a16="http://schemas.microsoft.com/office/drawing/2014/main" id="{9F7000F2-F58D-D639-979B-3B60119D9A73}"/>
              </a:ext>
            </a:extLst>
          </p:cNvPr>
          <p:cNvSpPr txBox="1"/>
          <p:nvPr/>
        </p:nvSpPr>
        <p:spPr>
          <a:xfrm>
            <a:off x="7735635" y="6507187"/>
            <a:ext cx="4277325" cy="307777"/>
          </a:xfrm>
          <a:prstGeom prst="rect">
            <a:avLst/>
          </a:prstGeom>
          <a:noFill/>
        </p:spPr>
        <p:txBody>
          <a:bodyPr wrap="none" rtlCol="0">
            <a:spAutoFit/>
          </a:bodyPr>
          <a:lstStyle/>
          <a:p>
            <a:r>
              <a:rPr lang="en-GB" sz="1400" dirty="0"/>
              <a:t>Branche </a:t>
            </a:r>
            <a:r>
              <a:rPr lang="en-GB" sz="1400" i="1" dirty="0"/>
              <a:t>et al. (</a:t>
            </a:r>
            <a:r>
              <a:rPr lang="en-GB" sz="1400" dirty="0"/>
              <a:t>2022) </a:t>
            </a:r>
            <a:r>
              <a:rPr lang="en-GB" sz="1400" dirty="0" err="1"/>
              <a:t>doi</a:t>
            </a:r>
            <a:r>
              <a:rPr lang="en-GB" sz="1400" dirty="0"/>
              <a:t>: 10.1101/2022.07.12.22277336</a:t>
            </a:r>
            <a:endParaRPr lang="en-DE" sz="1400" dirty="0"/>
          </a:p>
        </p:txBody>
      </p:sp>
      <p:sp>
        <p:nvSpPr>
          <p:cNvPr id="2" name="TextBox 1">
            <a:extLst>
              <a:ext uri="{FF2B5EF4-FFF2-40B4-BE49-F238E27FC236}">
                <a16:creationId xmlns:a16="http://schemas.microsoft.com/office/drawing/2014/main" id="{EB5E4249-52D7-B208-E37B-2F8881E6F85D}"/>
              </a:ext>
            </a:extLst>
          </p:cNvPr>
          <p:cNvSpPr txBox="1"/>
          <p:nvPr/>
        </p:nvSpPr>
        <p:spPr>
          <a:xfrm>
            <a:off x="10665813" y="4558675"/>
            <a:ext cx="931665" cy="543867"/>
          </a:xfrm>
          <a:prstGeom prst="rect">
            <a:avLst/>
          </a:prstGeom>
          <a:noFill/>
        </p:spPr>
        <p:txBody>
          <a:bodyPr wrap="none" rtlCol="0">
            <a:spAutoFit/>
          </a:bodyPr>
          <a:lstStyle/>
          <a:p>
            <a:r>
              <a:rPr lang="en-DE" sz="1467" dirty="0"/>
              <a:t>3x mRNA </a:t>
            </a:r>
          </a:p>
          <a:p>
            <a:r>
              <a:rPr lang="en-DE" sz="1467" dirty="0"/>
              <a:t>vaccine</a:t>
            </a:r>
          </a:p>
        </p:txBody>
      </p:sp>
      <p:sp>
        <p:nvSpPr>
          <p:cNvPr id="3" name="TextBox 2">
            <a:extLst>
              <a:ext uri="{FF2B5EF4-FFF2-40B4-BE49-F238E27FC236}">
                <a16:creationId xmlns:a16="http://schemas.microsoft.com/office/drawing/2014/main" id="{A1B7FBF2-89D4-E02B-AD99-F878B96AA0D0}"/>
              </a:ext>
            </a:extLst>
          </p:cNvPr>
          <p:cNvSpPr txBox="1"/>
          <p:nvPr/>
        </p:nvSpPr>
        <p:spPr>
          <a:xfrm>
            <a:off x="10626511" y="3553103"/>
            <a:ext cx="1364284" cy="543867"/>
          </a:xfrm>
          <a:prstGeom prst="rect">
            <a:avLst/>
          </a:prstGeom>
          <a:noFill/>
        </p:spPr>
        <p:txBody>
          <a:bodyPr wrap="none" rtlCol="0">
            <a:spAutoFit/>
          </a:bodyPr>
          <a:lstStyle/>
          <a:p>
            <a:r>
              <a:rPr lang="en-DE" sz="1467" dirty="0"/>
              <a:t>2w post variant</a:t>
            </a:r>
          </a:p>
          <a:p>
            <a:r>
              <a:rPr lang="en-DE" sz="1467" dirty="0"/>
              <a:t>vaccine</a:t>
            </a:r>
          </a:p>
        </p:txBody>
      </p:sp>
    </p:spTree>
    <p:extLst>
      <p:ext uri="{BB962C8B-B14F-4D97-AF65-F5344CB8AC3E}">
        <p14:creationId xmlns:p14="http://schemas.microsoft.com/office/powerpoint/2010/main" val="3838813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7C507188-754D-FFEB-6CA7-C4B475C0EB32}"/>
              </a:ext>
            </a:extLst>
          </p:cNvPr>
          <p:cNvGraphicFramePr>
            <a:graphicFrameLocks noGrp="1"/>
          </p:cNvGraphicFramePr>
          <p:nvPr>
            <p:extLst>
              <p:ext uri="{D42A27DB-BD31-4B8C-83A1-F6EECF244321}">
                <p14:modId xmlns:p14="http://schemas.microsoft.com/office/powerpoint/2010/main" val="4081461631"/>
              </p:ext>
            </p:extLst>
          </p:nvPr>
        </p:nvGraphicFramePr>
        <p:xfrm>
          <a:off x="1292726" y="419920"/>
          <a:ext cx="9606547" cy="5664073"/>
        </p:xfrm>
        <a:graphic>
          <a:graphicData uri="http://schemas.openxmlformats.org/drawingml/2006/table">
            <a:tbl>
              <a:tblPr firstRow="1" bandRow="1">
                <a:tableStyleId>{72833802-FEF1-4C79-8D5D-14CF1EAF98D9}</a:tableStyleId>
              </a:tblPr>
              <a:tblGrid>
                <a:gridCol w="9606547">
                  <a:extLst>
                    <a:ext uri="{9D8B030D-6E8A-4147-A177-3AD203B41FA5}">
                      <a16:colId xmlns:a16="http://schemas.microsoft.com/office/drawing/2014/main" val="4121930064"/>
                    </a:ext>
                  </a:extLst>
                </a:gridCol>
              </a:tblGrid>
              <a:tr h="370840">
                <a:tc>
                  <a:txBody>
                    <a:bodyPr/>
                    <a:lstStyle/>
                    <a:p>
                      <a:r>
                        <a:rPr lang="en-DE" sz="2800" dirty="0"/>
                        <a:t>Key Points</a:t>
                      </a:r>
                    </a:p>
                  </a:txBody>
                  <a:tcPr/>
                </a:tc>
                <a:extLst>
                  <a:ext uri="{0D108BD9-81ED-4DB2-BD59-A6C34878D82A}">
                    <a16:rowId xmlns:a16="http://schemas.microsoft.com/office/drawing/2014/main" val="253953954"/>
                  </a:ext>
                </a:extLst>
              </a:tr>
              <a:tr h="370840">
                <a:tc>
                  <a:txBody>
                    <a:bodyPr/>
                    <a:lstStyle/>
                    <a:p>
                      <a:pPr marL="285750" indent="-285750">
                        <a:lnSpc>
                          <a:spcPct val="150000"/>
                        </a:lnSpc>
                        <a:buFont typeface="Arial" panose="020B0604020202020204" pitchFamily="34" charset="0"/>
                        <a:buChar char="•"/>
                      </a:pPr>
                      <a:r>
                        <a:rPr lang="en-DE" sz="2800" dirty="0"/>
                        <a:t>Repeated vaccination/infection boosts antibody titers against the encountered variant</a:t>
                      </a:r>
                    </a:p>
                    <a:p>
                      <a:pPr marL="285750" indent="-285750">
                        <a:lnSpc>
                          <a:spcPct val="150000"/>
                        </a:lnSpc>
                        <a:buFont typeface="Arial" panose="020B0604020202020204" pitchFamily="34" charset="0"/>
                        <a:buChar char="•"/>
                      </a:pPr>
                      <a:r>
                        <a:rPr lang="en-DE" sz="2800" dirty="0"/>
                        <a:t>Two distinct exposures result in a broad neutralization profile</a:t>
                      </a:r>
                    </a:p>
                    <a:p>
                      <a:pPr marL="285750" indent="-285750">
                        <a:lnSpc>
                          <a:spcPct val="150000"/>
                        </a:lnSpc>
                        <a:buFont typeface="Arial" panose="020B0604020202020204" pitchFamily="34" charset="0"/>
                        <a:buChar char="•"/>
                      </a:pPr>
                      <a:r>
                        <a:rPr lang="en-DE" sz="2800" dirty="0"/>
                        <a:t>&gt;= Three close exposures are necessary for protection against distinct variants</a:t>
                      </a:r>
                    </a:p>
                    <a:p>
                      <a:pPr marL="285750" indent="-285750">
                        <a:lnSpc>
                          <a:spcPct val="150000"/>
                        </a:lnSpc>
                        <a:buFont typeface="Arial" panose="020B0604020202020204" pitchFamily="34" charset="0"/>
                        <a:buChar char="•"/>
                      </a:pPr>
                      <a:r>
                        <a:rPr lang="en-DE" sz="2800" dirty="0"/>
                        <a:t>SARS-CoV-2 variant vaccines result in neutralization profiles with a shallower slope and hence likely provide protection against future emerging variants</a:t>
                      </a:r>
                    </a:p>
                  </a:txBody>
                  <a:tcPr/>
                </a:tc>
                <a:extLst>
                  <a:ext uri="{0D108BD9-81ED-4DB2-BD59-A6C34878D82A}">
                    <a16:rowId xmlns:a16="http://schemas.microsoft.com/office/drawing/2014/main" val="2440666458"/>
                  </a:ext>
                </a:extLst>
              </a:tr>
            </a:tbl>
          </a:graphicData>
        </a:graphic>
      </p:graphicFrame>
    </p:spTree>
    <p:extLst>
      <p:ext uri="{BB962C8B-B14F-4D97-AF65-F5344CB8AC3E}">
        <p14:creationId xmlns:p14="http://schemas.microsoft.com/office/powerpoint/2010/main" val="214455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de" dirty="0" err="1"/>
              <a:t>Acknowledgements</a:t>
            </a:r>
            <a:endParaRPr dirty="0"/>
          </a:p>
        </p:txBody>
      </p:sp>
      <p:sp>
        <p:nvSpPr>
          <p:cNvPr id="403" name="Google Shape;403;p42"/>
          <p:cNvSpPr txBox="1">
            <a:spLocks noGrp="1"/>
          </p:cNvSpPr>
          <p:nvPr>
            <p:ph type="body" idx="1"/>
          </p:nvPr>
        </p:nvSpPr>
        <p:spPr>
          <a:xfrm>
            <a:off x="415600" y="1536633"/>
            <a:ext cx="11360800" cy="2538410"/>
          </a:xfrm>
          <a:prstGeom prst="rect">
            <a:avLst/>
          </a:prstGeom>
        </p:spPr>
        <p:txBody>
          <a:bodyPr spcFirstLastPara="1" vert="horz" wrap="square" lIns="121900" tIns="121900" rIns="121900" bIns="121900" rtlCol="0" anchor="t" anchorCtr="0">
            <a:normAutofit/>
          </a:bodyPr>
          <a:lstStyle/>
          <a:p>
            <a:r>
              <a:rPr lang="en-GB" dirty="0"/>
              <a:t>Centre for Pathogen Evolution, Department of Zoology, University of Cambridge</a:t>
            </a:r>
            <a:endParaRPr lang="de" dirty="0"/>
          </a:p>
          <a:p>
            <a:r>
              <a:rPr lang="de" dirty="0" err="1"/>
              <a:t>Kimpel</a:t>
            </a:r>
            <a:r>
              <a:rPr lang="de" dirty="0"/>
              <a:t> lab, Medical University Innsbruck</a:t>
            </a:r>
            <a:endParaRPr dirty="0"/>
          </a:p>
          <a:p>
            <a:pPr lvl="1"/>
            <a:r>
              <a:rPr lang="de" dirty="0"/>
              <a:t>Annika Rössler</a:t>
            </a:r>
            <a:endParaRPr dirty="0"/>
          </a:p>
          <a:p>
            <a:pPr lvl="1"/>
            <a:r>
              <a:rPr lang="de" dirty="0"/>
              <a:t>Dr. Janine </a:t>
            </a:r>
            <a:r>
              <a:rPr lang="de" dirty="0" err="1"/>
              <a:t>Kimpel</a:t>
            </a:r>
            <a:endParaRPr dirty="0"/>
          </a:p>
          <a:p>
            <a:r>
              <a:rPr lang="de" dirty="0" err="1"/>
              <a:t>CoVAIL</a:t>
            </a:r>
            <a:r>
              <a:rPr lang="de" dirty="0"/>
              <a:t> Team at NIH NIAID</a:t>
            </a:r>
          </a:p>
        </p:txBody>
      </p:sp>
      <p:sp>
        <p:nvSpPr>
          <p:cNvPr id="4" name="Title 1">
            <a:extLst>
              <a:ext uri="{FF2B5EF4-FFF2-40B4-BE49-F238E27FC236}">
                <a16:creationId xmlns:a16="http://schemas.microsoft.com/office/drawing/2014/main" id="{EB22174B-DC89-D36F-33F5-CD696F12E1DC}"/>
              </a:ext>
            </a:extLst>
          </p:cNvPr>
          <p:cNvSpPr txBox="1">
            <a:spLocks/>
          </p:cNvSpPr>
          <p:nvPr/>
        </p:nvSpPr>
        <p:spPr>
          <a:xfrm>
            <a:off x="415600" y="4198054"/>
            <a:ext cx="10515600" cy="132556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DE"/>
              <a:t>Links and Ressources</a:t>
            </a:r>
            <a:endParaRPr lang="en-DE" dirty="0"/>
          </a:p>
        </p:txBody>
      </p:sp>
      <p:sp>
        <p:nvSpPr>
          <p:cNvPr id="5" name="Content Placeholder 2">
            <a:extLst>
              <a:ext uri="{FF2B5EF4-FFF2-40B4-BE49-F238E27FC236}">
                <a16:creationId xmlns:a16="http://schemas.microsoft.com/office/drawing/2014/main" id="{060A5CA9-3B2A-F24C-EE89-9E3814F469A9}"/>
              </a:ext>
            </a:extLst>
          </p:cNvPr>
          <p:cNvSpPr txBox="1">
            <a:spLocks/>
          </p:cNvSpPr>
          <p:nvPr/>
        </p:nvSpPr>
        <p:spPr>
          <a:xfrm>
            <a:off x="415600" y="5054891"/>
            <a:ext cx="10515600" cy="937453"/>
          </a:xfrm>
          <a:prstGeom prst="rect">
            <a:avLst/>
          </a:prstGeom>
        </p:spPr>
        <p:txBody>
          <a:bodyPr spcFirstLastPara="1" vert="horz" wrap="square" lIns="91425" tIns="91425" rIns="91425" bIns="91425" rtlCol="0" anchor="t" anchorCtr="0">
            <a:normAutofit fontScale="92500" lnSpcReduction="2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r>
              <a:rPr lang="en-DE"/>
              <a:t>Antigenic cartography</a:t>
            </a:r>
          </a:p>
          <a:p>
            <a:pPr lvl="1"/>
            <a:r>
              <a:rPr lang="en-GB"/>
              <a:t>https://acorg.github.io/Racmacs/articles/intro-to-antigenic-cartography.html</a:t>
            </a:r>
            <a:endParaRPr lang="en-DE" dirty="0"/>
          </a:p>
        </p:txBody>
      </p:sp>
    </p:spTree>
    <p:extLst>
      <p:ext uri="{BB962C8B-B14F-4D97-AF65-F5344CB8AC3E}">
        <p14:creationId xmlns:p14="http://schemas.microsoft.com/office/powerpoint/2010/main" val="1772704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0287B557-E9EB-0452-2C42-64C2497C835C}"/>
              </a:ext>
            </a:extLst>
          </p:cNvPr>
          <p:cNvSpPr txBox="1"/>
          <p:nvPr/>
        </p:nvSpPr>
        <p:spPr>
          <a:xfrm>
            <a:off x="4314656" y="6253251"/>
            <a:ext cx="1527149" cy="369332"/>
          </a:xfrm>
          <a:prstGeom prst="rect">
            <a:avLst/>
          </a:prstGeom>
          <a:noFill/>
        </p:spPr>
        <p:txBody>
          <a:bodyPr wrap="none" rtlCol="0">
            <a:spAutoFit/>
          </a:bodyPr>
          <a:lstStyle/>
          <a:p>
            <a:r>
              <a:rPr lang="en-DE" dirty="0"/>
              <a:t>Antigenic shift</a:t>
            </a:r>
          </a:p>
        </p:txBody>
      </p:sp>
      <p:sp>
        <p:nvSpPr>
          <p:cNvPr id="35" name="TextBox 34">
            <a:extLst>
              <a:ext uri="{FF2B5EF4-FFF2-40B4-BE49-F238E27FC236}">
                <a16:creationId xmlns:a16="http://schemas.microsoft.com/office/drawing/2014/main" id="{61241152-8FC0-A07E-743A-A84D7089A171}"/>
              </a:ext>
            </a:extLst>
          </p:cNvPr>
          <p:cNvSpPr txBox="1"/>
          <p:nvPr/>
        </p:nvSpPr>
        <p:spPr>
          <a:xfrm>
            <a:off x="7780923" y="4347080"/>
            <a:ext cx="1517531" cy="369332"/>
          </a:xfrm>
          <a:prstGeom prst="rect">
            <a:avLst/>
          </a:prstGeom>
          <a:noFill/>
        </p:spPr>
        <p:txBody>
          <a:bodyPr wrap="none" rtlCol="0">
            <a:spAutoFit/>
          </a:bodyPr>
          <a:lstStyle/>
          <a:p>
            <a:r>
              <a:rPr lang="en-DE" dirty="0"/>
              <a:t>Antigenic drift</a:t>
            </a:r>
          </a:p>
        </p:txBody>
      </p:sp>
      <p:sp>
        <p:nvSpPr>
          <p:cNvPr id="37" name="TextBox 36">
            <a:extLst>
              <a:ext uri="{FF2B5EF4-FFF2-40B4-BE49-F238E27FC236}">
                <a16:creationId xmlns:a16="http://schemas.microsoft.com/office/drawing/2014/main" id="{2DC580C1-11A8-424E-8D6D-91592F58352E}"/>
              </a:ext>
            </a:extLst>
          </p:cNvPr>
          <p:cNvSpPr txBox="1"/>
          <p:nvPr/>
        </p:nvSpPr>
        <p:spPr>
          <a:xfrm>
            <a:off x="6188673" y="6253251"/>
            <a:ext cx="1527149" cy="369332"/>
          </a:xfrm>
          <a:prstGeom prst="rect">
            <a:avLst/>
          </a:prstGeom>
          <a:noFill/>
        </p:spPr>
        <p:txBody>
          <a:bodyPr wrap="none" rtlCol="0">
            <a:spAutoFit/>
          </a:bodyPr>
          <a:lstStyle/>
          <a:p>
            <a:r>
              <a:rPr lang="en-DE" dirty="0"/>
              <a:t>Antigenic shift</a:t>
            </a:r>
          </a:p>
        </p:txBody>
      </p:sp>
    </p:spTree>
    <p:extLst>
      <p:ext uri="{BB962C8B-B14F-4D97-AF65-F5344CB8AC3E}">
        <p14:creationId xmlns:p14="http://schemas.microsoft.com/office/powerpoint/2010/main" val="336155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FA09-585C-816C-ADC3-F7905A44B94C}"/>
              </a:ext>
            </a:extLst>
          </p:cNvPr>
          <p:cNvSpPr>
            <a:spLocks noGrp="1"/>
          </p:cNvSpPr>
          <p:nvPr>
            <p:ph type="title"/>
          </p:nvPr>
        </p:nvSpPr>
        <p:spPr/>
        <p:txBody>
          <a:bodyPr/>
          <a:lstStyle/>
          <a:p>
            <a:r>
              <a:rPr lang="en-DE" dirty="0"/>
              <a:t>Subtypes of influenza A</a:t>
            </a:r>
          </a:p>
        </p:txBody>
      </p:sp>
      <p:sp>
        <p:nvSpPr>
          <p:cNvPr id="4" name="Text Box 3">
            <a:extLst>
              <a:ext uri="{FF2B5EF4-FFF2-40B4-BE49-F238E27FC236}">
                <a16:creationId xmlns:a16="http://schemas.microsoft.com/office/drawing/2014/main" id="{D1F1D39A-A893-700D-C461-98EF8D793618}"/>
              </a:ext>
            </a:extLst>
          </p:cNvPr>
          <p:cNvSpPr txBox="1">
            <a:spLocks noChangeArrowheads="1"/>
          </p:cNvSpPr>
          <p:nvPr/>
        </p:nvSpPr>
        <p:spPr bwMode="auto">
          <a:xfrm>
            <a:off x="10555873" y="2278151"/>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5" name="Rectangle 4">
            <a:extLst>
              <a:ext uri="{FF2B5EF4-FFF2-40B4-BE49-F238E27FC236}">
                <a16:creationId xmlns:a16="http://schemas.microsoft.com/office/drawing/2014/main" id="{413F0851-9113-B0A0-4145-CFFEF35CBDDD}"/>
              </a:ext>
            </a:extLst>
          </p:cNvPr>
          <p:cNvSpPr>
            <a:spLocks noChangeArrowheads="1"/>
          </p:cNvSpPr>
          <p:nvPr/>
        </p:nvSpPr>
        <p:spPr bwMode="auto">
          <a:xfrm>
            <a:off x="1208673" y="3513226"/>
            <a:ext cx="4029075" cy="762000"/>
          </a:xfrm>
          <a:prstGeom prst="rect">
            <a:avLst/>
          </a:prstGeom>
          <a:gradFill rotWithShape="0">
            <a:gsLst>
              <a:gs pos="0">
                <a:srgbClr val="FFFF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6" name="Picture 6">
            <a:extLst>
              <a:ext uri="{FF2B5EF4-FFF2-40B4-BE49-F238E27FC236}">
                <a16:creationId xmlns:a16="http://schemas.microsoft.com/office/drawing/2014/main" id="{5F38814F-1553-61AD-B84E-DE3866916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948" y="1989226"/>
            <a:ext cx="446088" cy="234950"/>
          </a:xfrm>
          <a:prstGeom prst="rect">
            <a:avLst/>
          </a:prstGeom>
          <a:solidFill>
            <a:srgbClr val="FFFF00"/>
          </a:solidFill>
          <a:ln w="19050">
            <a:solidFill>
              <a:srgbClr val="FFFF00"/>
            </a:solidFill>
            <a:miter lim="800000"/>
            <a:headEnd/>
            <a:tailEnd/>
          </a:ln>
        </p:spPr>
      </p:pic>
      <p:sp>
        <p:nvSpPr>
          <p:cNvPr id="7" name="Line 7">
            <a:extLst>
              <a:ext uri="{FF2B5EF4-FFF2-40B4-BE49-F238E27FC236}">
                <a16:creationId xmlns:a16="http://schemas.microsoft.com/office/drawing/2014/main" id="{04A37DEE-BC25-1C6E-D172-305B18CB0A0B}"/>
              </a:ext>
            </a:extLst>
          </p:cNvPr>
          <p:cNvSpPr>
            <a:spLocks noChangeShapeType="1"/>
          </p:cNvSpPr>
          <p:nvPr/>
        </p:nvSpPr>
        <p:spPr bwMode="auto">
          <a:xfrm>
            <a:off x="1294398"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8" name="Text Box 8">
            <a:extLst>
              <a:ext uri="{FF2B5EF4-FFF2-40B4-BE49-F238E27FC236}">
                <a16:creationId xmlns:a16="http://schemas.microsoft.com/office/drawing/2014/main" id="{3A826733-CCC7-EDA6-E275-879EFD8CD33F}"/>
              </a:ext>
            </a:extLst>
          </p:cNvPr>
          <p:cNvSpPr txBox="1">
            <a:spLocks noChangeArrowheads="1"/>
          </p:cNvSpPr>
          <p:nvPr/>
        </p:nvSpPr>
        <p:spPr bwMode="auto">
          <a:xfrm>
            <a:off x="2515186" y="5037226"/>
            <a:ext cx="1290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Spanish flu</a:t>
            </a:r>
          </a:p>
          <a:p>
            <a:pPr algn="ctr">
              <a:spcBef>
                <a:spcPct val="0"/>
              </a:spcBef>
              <a:buFontTx/>
              <a:buNone/>
            </a:pPr>
            <a:r>
              <a:rPr lang="en-US" altLang="en-US" sz="1600" b="1">
                <a:latin typeface="Arial" panose="020B0604020202020204" pitchFamily="34" charset="0"/>
              </a:rPr>
              <a:t>(H1N1)</a:t>
            </a:r>
            <a:endParaRPr lang="en-GB" altLang="en-US" sz="1600" b="1">
              <a:latin typeface="Arial" panose="020B0604020202020204" pitchFamily="34" charset="0"/>
            </a:endParaRPr>
          </a:p>
        </p:txBody>
      </p:sp>
      <p:sp>
        <p:nvSpPr>
          <p:cNvPr id="9" name="Line 9">
            <a:extLst>
              <a:ext uri="{FF2B5EF4-FFF2-40B4-BE49-F238E27FC236}">
                <a16:creationId xmlns:a16="http://schemas.microsoft.com/office/drawing/2014/main" id="{8B4818D9-7B0B-C42F-1DC7-8C0921391421}"/>
              </a:ext>
            </a:extLst>
          </p:cNvPr>
          <p:cNvSpPr>
            <a:spLocks noChangeShapeType="1"/>
          </p:cNvSpPr>
          <p:nvPr/>
        </p:nvSpPr>
        <p:spPr bwMode="auto">
          <a:xfrm>
            <a:off x="1208673"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0" name="Text Box 10">
            <a:extLst>
              <a:ext uri="{FF2B5EF4-FFF2-40B4-BE49-F238E27FC236}">
                <a16:creationId xmlns:a16="http://schemas.microsoft.com/office/drawing/2014/main" id="{BF07EAB6-615B-7C45-49E7-DC1E92782AD9}"/>
              </a:ext>
            </a:extLst>
          </p:cNvPr>
          <p:cNvSpPr txBox="1">
            <a:spLocks noChangeArrowheads="1"/>
          </p:cNvSpPr>
          <p:nvPr/>
        </p:nvSpPr>
        <p:spPr bwMode="auto">
          <a:xfrm rot="16200000">
            <a:off x="714168" y="5792082"/>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1918</a:t>
            </a:r>
            <a:endParaRPr lang="en-GB" altLang="en-US" sz="1600" b="1">
              <a:latin typeface="Arial" panose="020B0604020202020204" pitchFamily="34" charset="0"/>
            </a:endParaRPr>
          </a:p>
        </p:txBody>
      </p:sp>
      <p:sp>
        <p:nvSpPr>
          <p:cNvPr id="11" name="Text Box 11">
            <a:extLst>
              <a:ext uri="{FF2B5EF4-FFF2-40B4-BE49-F238E27FC236}">
                <a16:creationId xmlns:a16="http://schemas.microsoft.com/office/drawing/2014/main" id="{F1EDF763-4FEA-D9ED-1384-DD6C243285EA}"/>
              </a:ext>
            </a:extLst>
          </p:cNvPr>
          <p:cNvSpPr txBox="1">
            <a:spLocks noChangeArrowheads="1"/>
          </p:cNvSpPr>
          <p:nvPr/>
        </p:nvSpPr>
        <p:spPr bwMode="auto">
          <a:xfrm>
            <a:off x="5458411" y="5037226"/>
            <a:ext cx="1050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Asian flu</a:t>
            </a:r>
          </a:p>
          <a:p>
            <a:pPr algn="ctr">
              <a:spcBef>
                <a:spcPct val="0"/>
              </a:spcBef>
              <a:buFontTx/>
              <a:buNone/>
            </a:pPr>
            <a:r>
              <a:rPr lang="en-US" altLang="en-US" sz="1600" b="1">
                <a:latin typeface="Arial" panose="020B0604020202020204" pitchFamily="34" charset="0"/>
              </a:rPr>
              <a:t>(H2N2)</a:t>
            </a:r>
            <a:endParaRPr lang="en-GB" altLang="en-US" sz="1600" b="1">
              <a:latin typeface="Arial" panose="020B0604020202020204" pitchFamily="34" charset="0"/>
            </a:endParaRPr>
          </a:p>
        </p:txBody>
      </p:sp>
      <p:sp>
        <p:nvSpPr>
          <p:cNvPr id="12" name="Rectangle 12">
            <a:extLst>
              <a:ext uri="{FF2B5EF4-FFF2-40B4-BE49-F238E27FC236}">
                <a16:creationId xmlns:a16="http://schemas.microsoft.com/office/drawing/2014/main" id="{E1931B69-C6D6-37D6-4CB2-83A938A6CE80}"/>
              </a:ext>
            </a:extLst>
          </p:cNvPr>
          <p:cNvSpPr>
            <a:spLocks noChangeArrowheads="1"/>
          </p:cNvSpPr>
          <p:nvPr/>
        </p:nvSpPr>
        <p:spPr bwMode="auto">
          <a:xfrm>
            <a:off x="5239336" y="3513226"/>
            <a:ext cx="1370012" cy="762000"/>
          </a:xfrm>
          <a:prstGeom prst="rect">
            <a:avLst/>
          </a:prstGeom>
          <a:gradFill rotWithShape="0">
            <a:gsLst>
              <a:gs pos="0">
                <a:srgbClr val="0D1F74"/>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3" name="Picture 13">
            <a:extLst>
              <a:ext uri="{FF2B5EF4-FFF2-40B4-BE49-F238E27FC236}">
                <a16:creationId xmlns:a16="http://schemas.microsoft.com/office/drawing/2014/main" id="{87FA6F27-BCD5-5754-E317-F03649933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661" y="1989226"/>
            <a:ext cx="446087" cy="234950"/>
          </a:xfrm>
          <a:prstGeom prst="rect">
            <a:avLst/>
          </a:prstGeom>
          <a:solidFill>
            <a:srgbClr val="132DAF"/>
          </a:solidFill>
          <a:ln w="19050">
            <a:solidFill>
              <a:srgbClr val="132DAF"/>
            </a:solidFill>
            <a:miter lim="800000"/>
            <a:headEnd/>
            <a:tailEnd/>
          </a:ln>
        </p:spPr>
      </p:pic>
      <p:sp>
        <p:nvSpPr>
          <p:cNvPr id="14" name="Line 14">
            <a:extLst>
              <a:ext uri="{FF2B5EF4-FFF2-40B4-BE49-F238E27FC236}">
                <a16:creationId xmlns:a16="http://schemas.microsoft.com/office/drawing/2014/main" id="{44AC0091-A74C-F027-BCD8-8769F9048C30}"/>
              </a:ext>
            </a:extLst>
          </p:cNvPr>
          <p:cNvSpPr>
            <a:spLocks noChangeShapeType="1"/>
          </p:cNvSpPr>
          <p:nvPr/>
        </p:nvSpPr>
        <p:spPr bwMode="auto">
          <a:xfrm>
            <a:off x="5388561" y="2294026"/>
            <a:ext cx="1587"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15" name="Line 15">
            <a:extLst>
              <a:ext uri="{FF2B5EF4-FFF2-40B4-BE49-F238E27FC236}">
                <a16:creationId xmlns:a16="http://schemas.microsoft.com/office/drawing/2014/main" id="{0B9C976E-C807-CAE4-2BCB-A2446F2685A6}"/>
              </a:ext>
            </a:extLst>
          </p:cNvPr>
          <p:cNvSpPr>
            <a:spLocks noChangeShapeType="1"/>
          </p:cNvSpPr>
          <p:nvPr/>
        </p:nvSpPr>
        <p:spPr bwMode="auto">
          <a:xfrm>
            <a:off x="5239336" y="4275226"/>
            <a:ext cx="1587"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16" name="Text Box 16">
            <a:extLst>
              <a:ext uri="{FF2B5EF4-FFF2-40B4-BE49-F238E27FC236}">
                <a16:creationId xmlns:a16="http://schemas.microsoft.com/office/drawing/2014/main" id="{2F46EAC5-C585-3A4E-FD0A-052353F69C7E}"/>
              </a:ext>
            </a:extLst>
          </p:cNvPr>
          <p:cNvSpPr txBox="1">
            <a:spLocks noChangeArrowheads="1"/>
          </p:cNvSpPr>
          <p:nvPr/>
        </p:nvSpPr>
        <p:spPr bwMode="auto">
          <a:xfrm rot="16200000">
            <a:off x="4705143" y="5763507"/>
            <a:ext cx="639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1957</a:t>
            </a:r>
            <a:endParaRPr lang="en-GB" altLang="en-US" sz="1600" b="1">
              <a:latin typeface="Arial" panose="020B0604020202020204" pitchFamily="34" charset="0"/>
            </a:endParaRPr>
          </a:p>
        </p:txBody>
      </p:sp>
      <p:sp>
        <p:nvSpPr>
          <p:cNvPr id="17" name="Rectangle 17">
            <a:extLst>
              <a:ext uri="{FF2B5EF4-FFF2-40B4-BE49-F238E27FC236}">
                <a16:creationId xmlns:a16="http://schemas.microsoft.com/office/drawing/2014/main" id="{30FEF80C-ED0F-3409-8744-9ACD3ACBB00E}"/>
              </a:ext>
            </a:extLst>
          </p:cNvPr>
          <p:cNvSpPr>
            <a:spLocks noChangeArrowheads="1"/>
          </p:cNvSpPr>
          <p:nvPr/>
        </p:nvSpPr>
        <p:spPr bwMode="auto">
          <a:xfrm>
            <a:off x="6609348" y="3513226"/>
            <a:ext cx="3514725" cy="762000"/>
          </a:xfrm>
          <a:prstGeom prst="rect">
            <a:avLst/>
          </a:prstGeom>
          <a:gradFill rotWithShape="0">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18" name="Picture 18">
            <a:extLst>
              <a:ext uri="{FF2B5EF4-FFF2-40B4-BE49-F238E27FC236}">
                <a16:creationId xmlns:a16="http://schemas.microsoft.com/office/drawing/2014/main" id="{0C020032-DBEB-A636-D3A1-F767FDB56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161" y="1989226"/>
            <a:ext cx="446087" cy="234950"/>
          </a:xfrm>
          <a:prstGeom prst="rect">
            <a:avLst/>
          </a:prstGeom>
          <a:solidFill>
            <a:srgbClr val="FF0000"/>
          </a:solidFill>
          <a:ln w="19050">
            <a:solidFill>
              <a:srgbClr val="FF0000"/>
            </a:solidFill>
            <a:miter lim="800000"/>
            <a:headEnd/>
            <a:tailEnd/>
          </a:ln>
        </p:spPr>
      </p:pic>
      <p:sp>
        <p:nvSpPr>
          <p:cNvPr id="19" name="Line 19">
            <a:extLst>
              <a:ext uri="{FF2B5EF4-FFF2-40B4-BE49-F238E27FC236}">
                <a16:creationId xmlns:a16="http://schemas.microsoft.com/office/drawing/2014/main" id="{61EE494E-CF98-C2AF-FB5C-F1EF9269F868}"/>
              </a:ext>
            </a:extLst>
          </p:cNvPr>
          <p:cNvSpPr>
            <a:spLocks noChangeShapeType="1"/>
          </p:cNvSpPr>
          <p:nvPr/>
        </p:nvSpPr>
        <p:spPr bwMode="auto">
          <a:xfrm>
            <a:off x="6695073" y="2294026"/>
            <a:ext cx="1588" cy="1143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DE"/>
          </a:p>
        </p:txBody>
      </p:sp>
      <p:sp>
        <p:nvSpPr>
          <p:cNvPr id="20" name="Text Box 20">
            <a:extLst>
              <a:ext uri="{FF2B5EF4-FFF2-40B4-BE49-F238E27FC236}">
                <a16:creationId xmlns:a16="http://schemas.microsoft.com/office/drawing/2014/main" id="{2B35BA51-1BAE-BF91-2E40-D5437BEECA7E}"/>
              </a:ext>
            </a:extLst>
          </p:cNvPr>
          <p:cNvSpPr txBox="1">
            <a:spLocks noChangeArrowheads="1"/>
          </p:cNvSpPr>
          <p:nvPr/>
        </p:nvSpPr>
        <p:spPr bwMode="auto">
          <a:xfrm>
            <a:off x="7780923" y="5037226"/>
            <a:ext cx="1541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b="1">
                <a:latin typeface="Arial" panose="020B0604020202020204" pitchFamily="34" charset="0"/>
              </a:rPr>
              <a:t>HongKong flu</a:t>
            </a:r>
          </a:p>
          <a:p>
            <a:pPr algn="ctr">
              <a:spcBef>
                <a:spcPct val="0"/>
              </a:spcBef>
              <a:buFontTx/>
              <a:buNone/>
            </a:pPr>
            <a:r>
              <a:rPr lang="en-US" altLang="en-US" sz="1600" b="1">
                <a:latin typeface="Arial" panose="020B0604020202020204" pitchFamily="34" charset="0"/>
              </a:rPr>
              <a:t>(H3N2)</a:t>
            </a:r>
            <a:endParaRPr lang="en-GB" altLang="en-US" sz="1600" b="1">
              <a:latin typeface="Arial" panose="020B0604020202020204" pitchFamily="34" charset="0"/>
            </a:endParaRPr>
          </a:p>
        </p:txBody>
      </p:sp>
      <p:sp>
        <p:nvSpPr>
          <p:cNvPr id="21" name="Line 21">
            <a:extLst>
              <a:ext uri="{FF2B5EF4-FFF2-40B4-BE49-F238E27FC236}">
                <a16:creationId xmlns:a16="http://schemas.microsoft.com/office/drawing/2014/main" id="{E92375FD-317A-80E8-2252-E42D2216BB4F}"/>
              </a:ext>
            </a:extLst>
          </p:cNvPr>
          <p:cNvSpPr>
            <a:spLocks noChangeShapeType="1"/>
          </p:cNvSpPr>
          <p:nvPr/>
        </p:nvSpPr>
        <p:spPr bwMode="auto">
          <a:xfrm>
            <a:off x="6609348" y="4275226"/>
            <a:ext cx="1588" cy="1905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DE"/>
          </a:p>
        </p:txBody>
      </p:sp>
      <p:sp>
        <p:nvSpPr>
          <p:cNvPr id="22" name="Text Box 22">
            <a:extLst>
              <a:ext uri="{FF2B5EF4-FFF2-40B4-BE49-F238E27FC236}">
                <a16:creationId xmlns:a16="http://schemas.microsoft.com/office/drawing/2014/main" id="{358BAA95-763B-F124-0C77-6751E2B853D5}"/>
              </a:ext>
            </a:extLst>
          </p:cNvPr>
          <p:cNvSpPr txBox="1">
            <a:spLocks noChangeArrowheads="1"/>
          </p:cNvSpPr>
          <p:nvPr/>
        </p:nvSpPr>
        <p:spPr bwMode="auto">
          <a:xfrm rot="16200000">
            <a:off x="6111667" y="5765095"/>
            <a:ext cx="639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1968</a:t>
            </a:r>
            <a:endParaRPr lang="en-GB" altLang="en-US" sz="1600" b="1">
              <a:latin typeface="Arial" panose="020B0604020202020204" pitchFamily="34" charset="0"/>
            </a:endParaRPr>
          </a:p>
        </p:txBody>
      </p:sp>
      <p:sp>
        <p:nvSpPr>
          <p:cNvPr id="23" name="Rectangle 23">
            <a:extLst>
              <a:ext uri="{FF2B5EF4-FFF2-40B4-BE49-F238E27FC236}">
                <a16:creationId xmlns:a16="http://schemas.microsoft.com/office/drawing/2014/main" id="{A535E346-B530-58BA-13E6-677BC92C7C8A}"/>
              </a:ext>
            </a:extLst>
          </p:cNvPr>
          <p:cNvSpPr>
            <a:spLocks noChangeArrowheads="1"/>
          </p:cNvSpPr>
          <p:nvPr/>
        </p:nvSpPr>
        <p:spPr bwMode="auto">
          <a:xfrm>
            <a:off x="7912686" y="2751226"/>
            <a:ext cx="2019300" cy="762000"/>
          </a:xfrm>
          <a:prstGeom prst="rect">
            <a:avLst/>
          </a:prstGeom>
          <a:gradFill rotWithShape="0">
            <a:gsLst>
              <a:gs pos="0">
                <a:srgbClr val="FFFF90"/>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pic>
        <p:nvPicPr>
          <p:cNvPr id="24" name="Picture 24">
            <a:extLst>
              <a:ext uri="{FF2B5EF4-FFF2-40B4-BE49-F238E27FC236}">
                <a16:creationId xmlns:a16="http://schemas.microsoft.com/office/drawing/2014/main" id="{70AF9B92-7354-0F9D-D7C2-8A67666B2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7011" y="1151026"/>
            <a:ext cx="446087" cy="234950"/>
          </a:xfrm>
          <a:prstGeom prst="rect">
            <a:avLst/>
          </a:prstGeom>
          <a:solidFill>
            <a:srgbClr val="66FF33"/>
          </a:solidFill>
          <a:ln w="19050">
            <a:solidFill>
              <a:srgbClr val="66FF33"/>
            </a:solidFill>
            <a:miter lim="800000"/>
            <a:headEnd/>
            <a:tailEnd/>
          </a:ln>
        </p:spPr>
      </p:pic>
      <p:sp>
        <p:nvSpPr>
          <p:cNvPr id="25" name="Line 25">
            <a:extLst>
              <a:ext uri="{FF2B5EF4-FFF2-40B4-BE49-F238E27FC236}">
                <a16:creationId xmlns:a16="http://schemas.microsoft.com/office/drawing/2014/main" id="{051836B4-695C-961F-0481-CF57270C66A0}"/>
              </a:ext>
            </a:extLst>
          </p:cNvPr>
          <p:cNvSpPr>
            <a:spLocks noChangeShapeType="1"/>
          </p:cNvSpPr>
          <p:nvPr/>
        </p:nvSpPr>
        <p:spPr bwMode="auto">
          <a:xfrm>
            <a:off x="94604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6" name="Line 26">
            <a:extLst>
              <a:ext uri="{FF2B5EF4-FFF2-40B4-BE49-F238E27FC236}">
                <a16:creationId xmlns:a16="http://schemas.microsoft.com/office/drawing/2014/main" id="{11690189-A434-7C1A-79C3-6B900911720C}"/>
              </a:ext>
            </a:extLst>
          </p:cNvPr>
          <p:cNvSpPr>
            <a:spLocks noChangeShapeType="1"/>
          </p:cNvSpPr>
          <p:nvPr/>
        </p:nvSpPr>
        <p:spPr bwMode="auto">
          <a:xfrm>
            <a:off x="96319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7" name="Line 27">
            <a:extLst>
              <a:ext uri="{FF2B5EF4-FFF2-40B4-BE49-F238E27FC236}">
                <a16:creationId xmlns:a16="http://schemas.microsoft.com/office/drawing/2014/main" id="{35B19D7F-9152-C947-97D7-1022F1C4C02D}"/>
              </a:ext>
            </a:extLst>
          </p:cNvPr>
          <p:cNvSpPr>
            <a:spLocks noChangeShapeType="1"/>
          </p:cNvSpPr>
          <p:nvPr/>
        </p:nvSpPr>
        <p:spPr bwMode="auto">
          <a:xfrm>
            <a:off x="980339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8" name="Line 28">
            <a:extLst>
              <a:ext uri="{FF2B5EF4-FFF2-40B4-BE49-F238E27FC236}">
                <a16:creationId xmlns:a16="http://schemas.microsoft.com/office/drawing/2014/main" id="{68B0381C-259C-3B0A-7618-04577C26660E}"/>
              </a:ext>
            </a:extLst>
          </p:cNvPr>
          <p:cNvSpPr>
            <a:spLocks noChangeShapeType="1"/>
          </p:cNvSpPr>
          <p:nvPr/>
        </p:nvSpPr>
        <p:spPr bwMode="auto">
          <a:xfrm>
            <a:off x="9974848" y="1455826"/>
            <a:ext cx="0" cy="1143000"/>
          </a:xfrm>
          <a:prstGeom prst="line">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en-DE"/>
          </a:p>
        </p:txBody>
      </p:sp>
      <p:sp>
        <p:nvSpPr>
          <p:cNvPr id="29" name="Line 29">
            <a:extLst>
              <a:ext uri="{FF2B5EF4-FFF2-40B4-BE49-F238E27FC236}">
                <a16:creationId xmlns:a16="http://schemas.microsoft.com/office/drawing/2014/main" id="{8C74CDA1-A716-2B59-F5B7-8251F9864ABF}"/>
              </a:ext>
            </a:extLst>
          </p:cNvPr>
          <p:cNvSpPr>
            <a:spLocks noChangeShapeType="1"/>
          </p:cNvSpPr>
          <p:nvPr/>
        </p:nvSpPr>
        <p:spPr bwMode="auto">
          <a:xfrm>
            <a:off x="1351548" y="3894226"/>
            <a:ext cx="3657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0" name="Line 30">
            <a:extLst>
              <a:ext uri="{FF2B5EF4-FFF2-40B4-BE49-F238E27FC236}">
                <a16:creationId xmlns:a16="http://schemas.microsoft.com/office/drawing/2014/main" id="{75B90DFC-4C0D-945D-9C4A-06D57D4AD751}"/>
              </a:ext>
            </a:extLst>
          </p:cNvPr>
          <p:cNvSpPr>
            <a:spLocks noChangeShapeType="1"/>
          </p:cNvSpPr>
          <p:nvPr/>
        </p:nvSpPr>
        <p:spPr bwMode="auto">
          <a:xfrm>
            <a:off x="6837948" y="3894226"/>
            <a:ext cx="3124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1" name="Line 31">
            <a:extLst>
              <a:ext uri="{FF2B5EF4-FFF2-40B4-BE49-F238E27FC236}">
                <a16:creationId xmlns:a16="http://schemas.microsoft.com/office/drawing/2014/main" id="{0D3DFB7A-FC5F-D420-98C3-238D555DF541}"/>
              </a:ext>
            </a:extLst>
          </p:cNvPr>
          <p:cNvSpPr>
            <a:spLocks noChangeShapeType="1"/>
          </p:cNvSpPr>
          <p:nvPr/>
        </p:nvSpPr>
        <p:spPr bwMode="auto">
          <a:xfrm>
            <a:off x="5390148" y="3894226"/>
            <a:ext cx="1066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2" name="Line 32">
            <a:extLst>
              <a:ext uri="{FF2B5EF4-FFF2-40B4-BE49-F238E27FC236}">
                <a16:creationId xmlns:a16="http://schemas.microsoft.com/office/drawing/2014/main" id="{A62685AF-E57E-6C1E-9074-2CB01CDC9DDF}"/>
              </a:ext>
            </a:extLst>
          </p:cNvPr>
          <p:cNvSpPr>
            <a:spLocks noChangeShapeType="1"/>
          </p:cNvSpPr>
          <p:nvPr/>
        </p:nvSpPr>
        <p:spPr bwMode="auto">
          <a:xfrm>
            <a:off x="8057148" y="3132226"/>
            <a:ext cx="17145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3" name="Rectangle 23">
            <a:extLst>
              <a:ext uri="{FF2B5EF4-FFF2-40B4-BE49-F238E27FC236}">
                <a16:creationId xmlns:a16="http://schemas.microsoft.com/office/drawing/2014/main" id="{8AC68004-8410-AC32-5E55-667CE9F007F8}"/>
              </a:ext>
            </a:extLst>
          </p:cNvPr>
          <p:cNvSpPr>
            <a:spLocks noChangeArrowheads="1"/>
          </p:cNvSpPr>
          <p:nvPr/>
        </p:nvSpPr>
        <p:spPr bwMode="auto">
          <a:xfrm>
            <a:off x="9931986" y="2751226"/>
            <a:ext cx="190500" cy="762000"/>
          </a:xfrm>
          <a:prstGeom prst="rect">
            <a:avLst/>
          </a:prstGeom>
          <a:gradFill rotWithShape="0">
            <a:gsLst>
              <a:gs pos="0">
                <a:schemeClr val="tx2"/>
              </a:gs>
              <a:gs pos="100000">
                <a:srgbClr val="FFFFFF"/>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600">
              <a:latin typeface="Arial" panose="020B0604020202020204" pitchFamily="34" charset="0"/>
            </a:endParaRPr>
          </a:p>
        </p:txBody>
      </p:sp>
      <p:sp>
        <p:nvSpPr>
          <p:cNvPr id="34" name="Line 32">
            <a:extLst>
              <a:ext uri="{FF2B5EF4-FFF2-40B4-BE49-F238E27FC236}">
                <a16:creationId xmlns:a16="http://schemas.microsoft.com/office/drawing/2014/main" id="{E1C9E0DB-D115-4DEA-C562-1E2C19AB4A79}"/>
              </a:ext>
            </a:extLst>
          </p:cNvPr>
          <p:cNvSpPr>
            <a:spLocks noChangeShapeType="1"/>
          </p:cNvSpPr>
          <p:nvPr/>
        </p:nvSpPr>
        <p:spPr bwMode="auto">
          <a:xfrm flipV="1">
            <a:off x="9957386" y="3140164"/>
            <a:ext cx="152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DE"/>
          </a:p>
        </p:txBody>
      </p:sp>
      <p:sp>
        <p:nvSpPr>
          <p:cNvPr id="3" name="TextBox 2">
            <a:extLst>
              <a:ext uri="{FF2B5EF4-FFF2-40B4-BE49-F238E27FC236}">
                <a16:creationId xmlns:a16="http://schemas.microsoft.com/office/drawing/2014/main" id="{F2669C74-ACE9-057C-D2A7-D9BD78FAC309}"/>
              </a:ext>
            </a:extLst>
          </p:cNvPr>
          <p:cNvSpPr txBox="1"/>
          <p:nvPr/>
        </p:nvSpPr>
        <p:spPr>
          <a:xfrm>
            <a:off x="3710489" y="2724675"/>
            <a:ext cx="3572877" cy="233910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DE" sz="3200" b="1" dirty="0"/>
              <a:t>WHO Surveillance</a:t>
            </a:r>
          </a:p>
          <a:p>
            <a:pPr marL="457200" indent="-457200">
              <a:buFont typeface="Arial" panose="020B0604020202020204" pitchFamily="34" charset="0"/>
              <a:buChar char="•"/>
            </a:pPr>
            <a:r>
              <a:rPr lang="en-DE" sz="3200" dirty="0"/>
              <a:t>Epidemilogical</a:t>
            </a:r>
          </a:p>
          <a:p>
            <a:pPr marL="457200" indent="-457200">
              <a:buFont typeface="Arial" panose="020B0604020202020204" pitchFamily="34" charset="0"/>
              <a:buChar char="•"/>
            </a:pPr>
            <a:r>
              <a:rPr lang="en-DE" sz="3200" dirty="0"/>
              <a:t>Genetic</a:t>
            </a:r>
          </a:p>
          <a:p>
            <a:pPr marL="457200" indent="-457200">
              <a:buFont typeface="Arial" panose="020B0604020202020204" pitchFamily="34" charset="0"/>
              <a:buChar char="•"/>
            </a:pPr>
            <a:r>
              <a:rPr lang="en-DE" sz="3200" b="1" dirty="0"/>
              <a:t>Antigenic</a:t>
            </a:r>
            <a:endParaRPr lang="en-DE" sz="2800" b="1" dirty="0"/>
          </a:p>
          <a:p>
            <a:endParaRPr lang="en-DE" dirty="0"/>
          </a:p>
        </p:txBody>
      </p:sp>
    </p:spTree>
    <p:extLst>
      <p:ext uri="{BB962C8B-B14F-4D97-AF65-F5344CB8AC3E}">
        <p14:creationId xmlns:p14="http://schemas.microsoft.com/office/powerpoint/2010/main" val="1068914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DA9D-5B3F-59C0-82F0-826D5A92C499}"/>
              </a:ext>
            </a:extLst>
          </p:cNvPr>
          <p:cNvSpPr>
            <a:spLocks noGrp="1"/>
          </p:cNvSpPr>
          <p:nvPr>
            <p:ph type="title"/>
          </p:nvPr>
        </p:nvSpPr>
        <p:spPr>
          <a:xfrm>
            <a:off x="415600" y="115577"/>
            <a:ext cx="11360800" cy="763600"/>
          </a:xfrm>
        </p:spPr>
        <p:txBody>
          <a:bodyPr>
            <a:normAutofit fontScale="90000"/>
          </a:bodyPr>
          <a:lstStyle/>
          <a:p>
            <a:r>
              <a:rPr lang="en-DE"/>
              <a:t>Antigenic data</a:t>
            </a:r>
            <a:endParaRPr lang="en-US" dirty="0">
              <a:solidFill>
                <a:schemeClr val="accent1"/>
              </a:solidFill>
            </a:endParaRPr>
          </a:p>
        </p:txBody>
      </p:sp>
      <p:sp>
        <p:nvSpPr>
          <p:cNvPr id="4" name="Slide Number Placeholder 3">
            <a:extLst>
              <a:ext uri="{FF2B5EF4-FFF2-40B4-BE49-F238E27FC236}">
                <a16:creationId xmlns:a16="http://schemas.microsoft.com/office/drawing/2014/main" id="{1A18A026-87AC-D376-E25C-BC78EB828EFA}"/>
              </a:ext>
            </a:extLst>
          </p:cNvPr>
          <p:cNvSpPr>
            <a:spLocks noGrp="1"/>
          </p:cNvSpPr>
          <p:nvPr>
            <p:ph type="sldNum" idx="12"/>
          </p:nvPr>
        </p:nvSpPr>
        <p:spPr/>
        <p:txBody>
          <a:bodyPr/>
          <a:lstStyle/>
          <a:p>
            <a:fld id="{00000000-1234-1234-1234-123412341234}" type="slidenum">
              <a:rPr lang="de" smtClean="0"/>
              <a:pPr/>
              <a:t>9</a:t>
            </a:fld>
            <a:endParaRPr lang="de"/>
          </a:p>
        </p:txBody>
      </p:sp>
      <p:grpSp>
        <p:nvGrpSpPr>
          <p:cNvPr id="5" name="Group 4">
            <a:extLst>
              <a:ext uri="{FF2B5EF4-FFF2-40B4-BE49-F238E27FC236}">
                <a16:creationId xmlns:a16="http://schemas.microsoft.com/office/drawing/2014/main" id="{0452D896-58AB-6D85-4774-7E6A6178D150}"/>
              </a:ext>
            </a:extLst>
          </p:cNvPr>
          <p:cNvGrpSpPr/>
          <p:nvPr/>
        </p:nvGrpSpPr>
        <p:grpSpPr>
          <a:xfrm>
            <a:off x="415600" y="2591220"/>
            <a:ext cx="3777245" cy="2688992"/>
            <a:chOff x="142262" y="2682660"/>
            <a:chExt cx="3777245" cy="2688992"/>
          </a:xfrm>
        </p:grpSpPr>
        <p:grpSp>
          <p:nvGrpSpPr>
            <p:cNvPr id="6" name="Google Shape;231;p27">
              <a:extLst>
                <a:ext uri="{FF2B5EF4-FFF2-40B4-BE49-F238E27FC236}">
                  <a16:creationId xmlns:a16="http://schemas.microsoft.com/office/drawing/2014/main" id="{7C6B4AFF-B234-464C-9F88-6A58EE9D1363}"/>
                </a:ext>
              </a:extLst>
            </p:cNvPr>
            <p:cNvGrpSpPr/>
            <p:nvPr/>
          </p:nvGrpSpPr>
          <p:grpSpPr>
            <a:xfrm>
              <a:off x="950104" y="2682660"/>
              <a:ext cx="2705680" cy="641895"/>
              <a:chOff x="1074485" y="1100770"/>
              <a:chExt cx="2859029" cy="685474"/>
            </a:xfrm>
          </p:grpSpPr>
          <p:sp>
            <p:nvSpPr>
              <p:cNvPr id="22" name="Google Shape;233;p27">
                <a:extLst>
                  <a:ext uri="{FF2B5EF4-FFF2-40B4-BE49-F238E27FC236}">
                    <a16:creationId xmlns:a16="http://schemas.microsoft.com/office/drawing/2014/main" id="{C6180918-92CF-3CAA-7F3B-4EFE18676139}"/>
                  </a:ext>
                </a:extLst>
              </p:cNvPr>
              <p:cNvSpPr/>
              <p:nvPr/>
            </p:nvSpPr>
            <p:spPr>
              <a:xfrm>
                <a:off x="1074485" y="1493802"/>
                <a:ext cx="784102" cy="292442"/>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234;p27">
                <a:extLst>
                  <a:ext uri="{FF2B5EF4-FFF2-40B4-BE49-F238E27FC236}">
                    <a16:creationId xmlns:a16="http://schemas.microsoft.com/office/drawing/2014/main" id="{A20EBD2A-3427-D534-BFAD-D165FA50F39D}"/>
                  </a:ext>
                </a:extLst>
              </p:cNvPr>
              <p:cNvSpPr/>
              <p:nvPr/>
            </p:nvSpPr>
            <p:spPr>
              <a:xfrm>
                <a:off x="2078512" y="1508144"/>
                <a:ext cx="738029" cy="278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35;p27">
                <a:extLst>
                  <a:ext uri="{FF2B5EF4-FFF2-40B4-BE49-F238E27FC236}">
                    <a16:creationId xmlns:a16="http://schemas.microsoft.com/office/drawing/2014/main" id="{2C1EAFDC-99BF-9546-0558-8216C22D11BC}"/>
                  </a:ext>
                </a:extLst>
              </p:cNvPr>
              <p:cNvSpPr/>
              <p:nvPr/>
            </p:nvSpPr>
            <p:spPr>
              <a:xfrm>
                <a:off x="3130615" y="1493794"/>
                <a:ext cx="679584" cy="29245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36;p27">
                <a:extLst>
                  <a:ext uri="{FF2B5EF4-FFF2-40B4-BE49-F238E27FC236}">
                    <a16:creationId xmlns:a16="http://schemas.microsoft.com/office/drawing/2014/main" id="{C0C0AA68-E48E-5C74-3D6C-2F6F2665ACC0}"/>
                  </a:ext>
                </a:extLst>
              </p:cNvPr>
              <p:cNvSpPr txBox="1"/>
              <p:nvPr/>
            </p:nvSpPr>
            <p:spPr>
              <a:xfrm>
                <a:off x="1159885" y="1100773"/>
                <a:ext cx="81448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6" name="Google Shape;237;p27">
                <a:extLst>
                  <a:ext uri="{FF2B5EF4-FFF2-40B4-BE49-F238E27FC236}">
                    <a16:creationId xmlns:a16="http://schemas.microsoft.com/office/drawing/2014/main" id="{2C0C90F2-2C95-AA23-E318-39ADBC3764A5}"/>
                  </a:ext>
                </a:extLst>
              </p:cNvPr>
              <p:cNvSpPr txBox="1"/>
              <p:nvPr/>
            </p:nvSpPr>
            <p:spPr>
              <a:xfrm>
                <a:off x="2275400" y="1107944"/>
                <a:ext cx="674047"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sp>
            <p:nvSpPr>
              <p:cNvPr id="27" name="Google Shape;238;p27">
                <a:extLst>
                  <a:ext uri="{FF2B5EF4-FFF2-40B4-BE49-F238E27FC236}">
                    <a16:creationId xmlns:a16="http://schemas.microsoft.com/office/drawing/2014/main" id="{C1550890-A2E0-E614-56B0-DD5CC08B7DF3}"/>
                  </a:ext>
                </a:extLst>
              </p:cNvPr>
              <p:cNvSpPr txBox="1"/>
              <p:nvPr/>
            </p:nvSpPr>
            <p:spPr>
              <a:xfrm>
                <a:off x="3259468" y="1100770"/>
                <a:ext cx="674046" cy="503989"/>
              </a:xfrm>
              <a:prstGeom prst="rect">
                <a:avLst/>
              </a:prstGeom>
              <a:noFill/>
              <a:ln>
                <a:noFill/>
              </a:ln>
            </p:spPr>
            <p:txBody>
              <a:bodyPr spcFirstLastPara="1" wrap="square" lIns="121900" tIns="121900" rIns="121900" bIns="121900" anchor="t" anchorCtr="0">
                <a:spAutoFit/>
              </a:bodyPr>
              <a:lstStyle/>
              <a:p>
                <a:r>
                  <a:rPr lang="de" sz="1467" dirty="0"/>
                  <a:t>1:2</a:t>
                </a:r>
                <a:endParaRPr sz="1467" dirty="0"/>
              </a:p>
            </p:txBody>
          </p:sp>
        </p:grpSp>
        <p:sp>
          <p:nvSpPr>
            <p:cNvPr id="7" name="Google Shape;242;p27">
              <a:extLst>
                <a:ext uri="{FF2B5EF4-FFF2-40B4-BE49-F238E27FC236}">
                  <a16:creationId xmlns:a16="http://schemas.microsoft.com/office/drawing/2014/main" id="{37E8616D-8BF1-5A45-241E-E321B9B63DBB}"/>
                </a:ext>
              </a:extLst>
            </p:cNvPr>
            <p:cNvSpPr txBox="1"/>
            <p:nvPr/>
          </p:nvSpPr>
          <p:spPr>
            <a:xfrm>
              <a:off x="142262" y="4899705"/>
              <a:ext cx="967847" cy="471947"/>
            </a:xfrm>
            <a:prstGeom prst="rect">
              <a:avLst/>
            </a:prstGeom>
            <a:noFill/>
            <a:ln>
              <a:noFill/>
            </a:ln>
          </p:spPr>
          <p:txBody>
            <a:bodyPr spcFirstLastPara="1" wrap="square" lIns="121900" tIns="121900" rIns="121900" bIns="121900" anchor="t" anchorCtr="0">
              <a:spAutoFit/>
            </a:bodyPr>
            <a:lstStyle/>
            <a:p>
              <a:r>
                <a:rPr lang="en-US" sz="1467" dirty="0" err="1"/>
                <a:t>Neut</a:t>
              </a:r>
              <a:endParaRPr sz="1467" dirty="0"/>
            </a:p>
          </p:txBody>
        </p:sp>
        <p:pic>
          <p:nvPicPr>
            <p:cNvPr id="8" name="Google Shape;243;p27">
              <a:extLst>
                <a:ext uri="{FF2B5EF4-FFF2-40B4-BE49-F238E27FC236}">
                  <a16:creationId xmlns:a16="http://schemas.microsoft.com/office/drawing/2014/main" id="{EB7BC1C3-4CA9-BCDF-FE28-033EEBD0B206}"/>
                </a:ext>
              </a:extLst>
            </p:cNvPr>
            <p:cNvPicPr preferRelativeResize="0"/>
            <p:nvPr/>
          </p:nvPicPr>
          <p:blipFill>
            <a:blip r:embed="rId2">
              <a:alphaModFix/>
            </a:blip>
            <a:stretch>
              <a:fillRect/>
            </a:stretch>
          </p:blipFill>
          <p:spPr>
            <a:xfrm>
              <a:off x="864914" y="4918345"/>
              <a:ext cx="302749" cy="299657"/>
            </a:xfrm>
            <a:prstGeom prst="rect">
              <a:avLst/>
            </a:prstGeom>
            <a:noFill/>
            <a:ln>
              <a:noFill/>
            </a:ln>
          </p:spPr>
        </p:pic>
        <p:pic>
          <p:nvPicPr>
            <p:cNvPr id="9" name="Google Shape;244;p27">
              <a:extLst>
                <a:ext uri="{FF2B5EF4-FFF2-40B4-BE49-F238E27FC236}">
                  <a16:creationId xmlns:a16="http://schemas.microsoft.com/office/drawing/2014/main" id="{5D433852-F9BC-6124-D5ED-FD2EAED0F1BE}"/>
                </a:ext>
              </a:extLst>
            </p:cNvPr>
            <p:cNvPicPr preferRelativeResize="0"/>
            <p:nvPr/>
          </p:nvPicPr>
          <p:blipFill>
            <a:blip r:embed="rId2">
              <a:alphaModFix/>
            </a:blip>
            <a:stretch>
              <a:fillRect/>
            </a:stretch>
          </p:blipFill>
          <p:spPr>
            <a:xfrm>
              <a:off x="1698416" y="4917607"/>
              <a:ext cx="302749" cy="299657"/>
            </a:xfrm>
            <a:prstGeom prst="rect">
              <a:avLst/>
            </a:prstGeom>
            <a:noFill/>
            <a:ln>
              <a:noFill/>
            </a:ln>
          </p:spPr>
        </p:pic>
        <p:pic>
          <p:nvPicPr>
            <p:cNvPr id="10" name="Google Shape;245;p27">
              <a:extLst>
                <a:ext uri="{FF2B5EF4-FFF2-40B4-BE49-F238E27FC236}">
                  <a16:creationId xmlns:a16="http://schemas.microsoft.com/office/drawing/2014/main" id="{1361DD62-997A-4F7F-01ED-2608F8847570}"/>
                </a:ext>
              </a:extLst>
            </p:cNvPr>
            <p:cNvPicPr preferRelativeResize="0"/>
            <p:nvPr/>
          </p:nvPicPr>
          <p:blipFill>
            <a:blip r:embed="rId2">
              <a:alphaModFix/>
            </a:blip>
            <a:stretch>
              <a:fillRect/>
            </a:stretch>
          </p:blipFill>
          <p:spPr>
            <a:xfrm>
              <a:off x="2591461" y="4915118"/>
              <a:ext cx="302749" cy="299657"/>
            </a:xfrm>
            <a:prstGeom prst="rect">
              <a:avLst/>
            </a:prstGeom>
            <a:noFill/>
            <a:ln>
              <a:noFill/>
            </a:ln>
          </p:spPr>
        </p:pic>
        <p:sp>
          <p:nvSpPr>
            <p:cNvPr id="11" name="Google Shape;246;p27">
              <a:extLst>
                <a:ext uri="{FF2B5EF4-FFF2-40B4-BE49-F238E27FC236}">
                  <a16:creationId xmlns:a16="http://schemas.microsoft.com/office/drawing/2014/main" id="{C1B835D1-2718-178E-D998-9E0BF397743D}"/>
                </a:ext>
              </a:extLst>
            </p:cNvPr>
            <p:cNvSpPr txBox="1"/>
            <p:nvPr/>
          </p:nvSpPr>
          <p:spPr>
            <a:xfrm>
              <a:off x="3332245" y="4796107"/>
              <a:ext cx="499033" cy="509691"/>
            </a:xfrm>
            <a:prstGeom prst="rect">
              <a:avLst/>
            </a:prstGeom>
            <a:noFill/>
            <a:ln>
              <a:noFill/>
            </a:ln>
          </p:spPr>
          <p:txBody>
            <a:bodyPr spcFirstLastPara="1" wrap="square" lIns="121900" tIns="121900" rIns="121900" bIns="121900" anchor="t" anchorCtr="0">
              <a:spAutoFit/>
            </a:bodyPr>
            <a:lstStyle/>
            <a:p>
              <a:r>
                <a:rPr lang="de" sz="2133" b="1" dirty="0">
                  <a:solidFill>
                    <a:srgbClr val="FF0000"/>
                  </a:solidFill>
                </a:rPr>
                <a:t>X</a:t>
              </a:r>
              <a:endParaRPr sz="2133" b="1" dirty="0">
                <a:solidFill>
                  <a:srgbClr val="FF0000"/>
                </a:solidFill>
              </a:endParaRPr>
            </a:p>
          </p:txBody>
        </p:sp>
        <p:sp>
          <p:nvSpPr>
            <p:cNvPr id="12" name="Oval 11">
              <a:extLst>
                <a:ext uri="{FF2B5EF4-FFF2-40B4-BE49-F238E27FC236}">
                  <a16:creationId xmlns:a16="http://schemas.microsoft.com/office/drawing/2014/main" id="{C5548EC3-9B7D-3594-0491-3EC155EB18C4}"/>
                </a:ext>
              </a:extLst>
            </p:cNvPr>
            <p:cNvSpPr>
              <a:spLocks noChangeAspect="1"/>
            </p:cNvSpPr>
            <p:nvPr/>
          </p:nvSpPr>
          <p:spPr>
            <a:xfrm>
              <a:off x="678543" y="3429003"/>
              <a:ext cx="675491" cy="675491"/>
            </a:xfrm>
            <a:prstGeom prst="ellipse">
              <a:avLst/>
            </a:prstGeom>
            <a:gradFill flip="none" rotWithShape="1">
              <a:gsLst>
                <a:gs pos="0">
                  <a:schemeClr val="accent2">
                    <a:lumMod val="75000"/>
                  </a:schemeClr>
                </a:gs>
                <a:gs pos="25000">
                  <a:schemeClr val="accent2">
                    <a:lumMod val="75000"/>
                  </a:schemeClr>
                </a:gs>
                <a:gs pos="100000">
                  <a:schemeClr val="accent2">
                    <a:lumMod val="60000"/>
                    <a:lumOff val="4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3D9FE-D94B-5179-56C8-6DC20435A0C2}"/>
                </a:ext>
              </a:extLst>
            </p:cNvPr>
            <p:cNvSpPr>
              <a:spLocks noChangeAspect="1"/>
            </p:cNvSpPr>
            <p:nvPr/>
          </p:nvSpPr>
          <p:spPr>
            <a:xfrm>
              <a:off x="1512045" y="3429001"/>
              <a:ext cx="675491" cy="675491"/>
            </a:xfrm>
            <a:prstGeom prst="ellipse">
              <a:avLst/>
            </a:prstGeom>
            <a:gradFill flip="none" rotWithShape="1">
              <a:gsLst>
                <a:gs pos="0">
                  <a:schemeClr val="accent2">
                    <a:lumMod val="75000"/>
                    <a:alpha val="50000"/>
                  </a:schemeClr>
                </a:gs>
                <a:gs pos="25000">
                  <a:schemeClr val="accent2">
                    <a:lumMod val="75000"/>
                    <a:alpha val="50000"/>
                  </a:schemeClr>
                </a:gs>
                <a:gs pos="100000">
                  <a:schemeClr val="accent2">
                    <a:lumMod val="60000"/>
                    <a:lumOff val="40000"/>
                    <a:alpha val="50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A0FEAA3-D40D-3C62-FCA4-79ED47182789}"/>
                </a:ext>
              </a:extLst>
            </p:cNvPr>
            <p:cNvSpPr>
              <a:spLocks noChangeAspect="1"/>
            </p:cNvSpPr>
            <p:nvPr/>
          </p:nvSpPr>
          <p:spPr>
            <a:xfrm>
              <a:off x="2405090" y="3429000"/>
              <a:ext cx="675491" cy="675491"/>
            </a:xfrm>
            <a:prstGeom prst="ellipse">
              <a:avLst/>
            </a:prstGeom>
            <a:gradFill flip="none" rotWithShape="1">
              <a:gsLst>
                <a:gs pos="0">
                  <a:schemeClr val="accent2">
                    <a:lumMod val="75000"/>
                    <a:alpha val="25000"/>
                  </a:schemeClr>
                </a:gs>
                <a:gs pos="25000">
                  <a:schemeClr val="accent2">
                    <a:lumMod val="75000"/>
                    <a:alpha val="25000"/>
                  </a:schemeClr>
                </a:gs>
                <a:gs pos="100000">
                  <a:schemeClr val="accent2">
                    <a:lumMod val="60000"/>
                    <a:lumOff val="40000"/>
                    <a:alpha val="25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FC836C-DE59-6CFE-2C55-52E8024F2A40}"/>
                </a:ext>
              </a:extLst>
            </p:cNvPr>
            <p:cNvSpPr>
              <a:spLocks noChangeAspect="1"/>
            </p:cNvSpPr>
            <p:nvPr/>
          </p:nvSpPr>
          <p:spPr>
            <a:xfrm>
              <a:off x="3244016" y="3445555"/>
              <a:ext cx="675491" cy="675491"/>
            </a:xfrm>
            <a:prstGeom prst="ellipse">
              <a:avLst/>
            </a:prstGeom>
            <a:gradFill flip="none" rotWithShape="1">
              <a:gsLst>
                <a:gs pos="0">
                  <a:schemeClr val="accent2">
                    <a:lumMod val="75000"/>
                    <a:alpha val="12000"/>
                  </a:schemeClr>
                </a:gs>
                <a:gs pos="25000">
                  <a:schemeClr val="accent2">
                    <a:lumMod val="75000"/>
                    <a:alpha val="12000"/>
                  </a:schemeClr>
                </a:gs>
                <a:gs pos="100000">
                  <a:schemeClr val="accent2">
                    <a:lumMod val="60000"/>
                    <a:lumOff val="40000"/>
                    <a:alpha val="12000"/>
                  </a:schemeClr>
                </a:gs>
              </a:gsLst>
              <a:path path="circle">
                <a:fillToRect l="50000" t="50000" r="50000" b="50000"/>
              </a:path>
              <a:tileRect/>
            </a:gra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2-point Star 15">
              <a:extLst>
                <a:ext uri="{FF2B5EF4-FFF2-40B4-BE49-F238E27FC236}">
                  <a16:creationId xmlns:a16="http://schemas.microsoft.com/office/drawing/2014/main" id="{6AA9E80E-2516-AFBE-9AD5-2265569F1A50}"/>
                </a:ext>
              </a:extLst>
            </p:cNvPr>
            <p:cNvSpPr/>
            <p:nvPr/>
          </p:nvSpPr>
          <p:spPr>
            <a:xfrm>
              <a:off x="864914"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12-point Star 16">
              <a:extLst>
                <a:ext uri="{FF2B5EF4-FFF2-40B4-BE49-F238E27FC236}">
                  <a16:creationId xmlns:a16="http://schemas.microsoft.com/office/drawing/2014/main" id="{C01C25D9-0012-961E-3FA0-70F5AB02FE76}"/>
                </a:ext>
              </a:extLst>
            </p:cNvPr>
            <p:cNvSpPr/>
            <p:nvPr/>
          </p:nvSpPr>
          <p:spPr>
            <a:xfrm>
              <a:off x="1698416"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12-point Star 17">
              <a:extLst>
                <a:ext uri="{FF2B5EF4-FFF2-40B4-BE49-F238E27FC236}">
                  <a16:creationId xmlns:a16="http://schemas.microsoft.com/office/drawing/2014/main" id="{E8E0959E-6E74-E3C2-4986-E8D307CB5338}"/>
                </a:ext>
              </a:extLst>
            </p:cNvPr>
            <p:cNvSpPr/>
            <p:nvPr/>
          </p:nvSpPr>
          <p:spPr>
            <a:xfrm>
              <a:off x="2591461"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12-point Star 18">
              <a:extLst>
                <a:ext uri="{FF2B5EF4-FFF2-40B4-BE49-F238E27FC236}">
                  <a16:creationId xmlns:a16="http://schemas.microsoft.com/office/drawing/2014/main" id="{97B4ACDC-0DB4-9F87-B954-3D6CABB40C23}"/>
                </a:ext>
              </a:extLst>
            </p:cNvPr>
            <p:cNvSpPr/>
            <p:nvPr/>
          </p:nvSpPr>
          <p:spPr>
            <a:xfrm>
              <a:off x="3430387" y="4405772"/>
              <a:ext cx="302749" cy="174015"/>
            </a:xfrm>
            <a:prstGeom prst="star12">
              <a:avLst/>
            </a:prstGeom>
            <a:solidFill>
              <a:schemeClr val="accent5">
                <a:lumMod val="40000"/>
                <a:lumOff val="60000"/>
              </a:schemeClr>
            </a:solidFill>
            <a:ln w="9525">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Google Shape;242;p27">
              <a:extLst>
                <a:ext uri="{FF2B5EF4-FFF2-40B4-BE49-F238E27FC236}">
                  <a16:creationId xmlns:a16="http://schemas.microsoft.com/office/drawing/2014/main" id="{57061ACB-411F-BECD-72C8-35E863485560}"/>
                </a:ext>
              </a:extLst>
            </p:cNvPr>
            <p:cNvSpPr txBox="1"/>
            <p:nvPr/>
          </p:nvSpPr>
          <p:spPr>
            <a:xfrm>
              <a:off x="142262" y="4256806"/>
              <a:ext cx="675491" cy="471947"/>
            </a:xfrm>
            <a:prstGeom prst="rect">
              <a:avLst/>
            </a:prstGeom>
            <a:noFill/>
            <a:ln>
              <a:noFill/>
            </a:ln>
          </p:spPr>
          <p:txBody>
            <a:bodyPr spcFirstLastPara="1" wrap="square" lIns="121900" tIns="121900" rIns="121900" bIns="121900" anchor="t" anchorCtr="0">
              <a:spAutoFit/>
            </a:bodyPr>
            <a:lstStyle/>
            <a:p>
              <a:r>
                <a:rPr lang="en-US" sz="1467" dirty="0"/>
                <a:t>Virus</a:t>
              </a:r>
              <a:endParaRPr sz="1467" dirty="0"/>
            </a:p>
          </p:txBody>
        </p:sp>
        <p:sp>
          <p:nvSpPr>
            <p:cNvPr id="21" name="Google Shape;242;p27">
              <a:extLst>
                <a:ext uri="{FF2B5EF4-FFF2-40B4-BE49-F238E27FC236}">
                  <a16:creationId xmlns:a16="http://schemas.microsoft.com/office/drawing/2014/main" id="{988D04E3-4E92-155F-6780-9D5334AEC276}"/>
                </a:ext>
              </a:extLst>
            </p:cNvPr>
            <p:cNvSpPr txBox="1"/>
            <p:nvPr/>
          </p:nvSpPr>
          <p:spPr>
            <a:xfrm>
              <a:off x="142262" y="2767634"/>
              <a:ext cx="967847" cy="471947"/>
            </a:xfrm>
            <a:prstGeom prst="rect">
              <a:avLst/>
            </a:prstGeom>
            <a:noFill/>
            <a:ln>
              <a:noFill/>
            </a:ln>
          </p:spPr>
          <p:txBody>
            <a:bodyPr spcFirstLastPara="1" wrap="square" lIns="121900" tIns="121900" rIns="121900" bIns="121900" anchor="t" anchorCtr="0">
              <a:spAutoFit/>
            </a:bodyPr>
            <a:lstStyle/>
            <a:p>
              <a:r>
                <a:rPr lang="en-US" sz="1467" dirty="0"/>
                <a:t>Ab</a:t>
              </a:r>
              <a:endParaRPr sz="1467" dirty="0"/>
            </a:p>
          </p:txBody>
        </p:sp>
      </p:grpSp>
    </p:spTree>
    <p:extLst>
      <p:ext uri="{BB962C8B-B14F-4D97-AF65-F5344CB8AC3E}">
        <p14:creationId xmlns:p14="http://schemas.microsoft.com/office/powerpoint/2010/main" val="1768737931"/>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9448</TotalTime>
  <Words>4993</Words>
  <Application>Microsoft Macintosh PowerPoint</Application>
  <PresentationFormat>Widescreen</PresentationFormat>
  <Paragraphs>819</Paragraphs>
  <Slides>62</Slides>
  <Notes>37</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8" baseType="lpstr">
      <vt:lpstr>Aptos</vt:lpstr>
      <vt:lpstr>Aptos Display</vt:lpstr>
      <vt:lpstr>Arial</vt:lpstr>
      <vt:lpstr>BlinkMacSystemFont</vt:lpstr>
      <vt:lpstr>Calibri</vt:lpstr>
      <vt:lpstr>Cambria Math</vt:lpstr>
      <vt:lpstr>Gill Sans</vt:lpstr>
      <vt:lpstr>GillSansRegular</vt:lpstr>
      <vt:lpstr>Helvetica</vt:lpstr>
      <vt:lpstr>Helvetica Neue</vt:lpstr>
      <vt:lpstr>roboto</vt:lpstr>
      <vt:lpstr>Times New Roman</vt:lpstr>
      <vt:lpstr>verdana</vt:lpstr>
      <vt:lpstr>Wingdings</vt:lpstr>
      <vt:lpstr>Office 2013 - 2022 Theme</vt:lpstr>
      <vt:lpstr>Document</vt:lpstr>
      <vt:lpstr>Antigenic Cartography Workshop </vt:lpstr>
      <vt:lpstr>Agenda</vt:lpstr>
      <vt:lpstr>Introduction to antigenic cartography</vt:lpstr>
      <vt:lpstr>Overview</vt:lpstr>
      <vt:lpstr>Centre for Pathogen Evolution University of Cambridge</vt:lpstr>
      <vt:lpstr>Influenza virus</vt:lpstr>
      <vt:lpstr>Subtypes of influenza A</vt:lpstr>
      <vt:lpstr>Subtypes of influenza A</vt:lpstr>
      <vt:lpstr>Antigenic data</vt:lpstr>
      <vt:lpstr>Antigenic data</vt:lpstr>
      <vt:lpstr>Antigenic data</vt:lpstr>
      <vt:lpstr>Antigenic cartography visualizes multi-dimensional titer data in lower dimensions</vt:lpstr>
      <vt:lpstr>From titers to a map</vt:lpstr>
      <vt:lpstr>From titers to a map</vt:lpstr>
      <vt:lpstr>From titers to a map</vt:lpstr>
      <vt:lpstr>From titers to a map</vt:lpstr>
      <vt:lpstr>From titers to a map</vt:lpstr>
      <vt:lpstr>From titers to a map</vt:lpstr>
      <vt:lpstr>From titers to a map</vt:lpstr>
      <vt:lpstr>From titers to a map</vt:lpstr>
      <vt:lpstr>PowerPoint Presentation</vt:lpstr>
      <vt:lpstr>Understanding influenza evolution with the help of antigenic cartography</vt:lpstr>
      <vt:lpstr>PowerPoint Presentation</vt:lpstr>
      <vt:lpstr>Antigenic evolution less continuous than genetic</vt:lpstr>
      <vt:lpstr>Antigenic evolution less continuous than genetic</vt:lpstr>
      <vt:lpstr>“Where” to does the virus evolve?</vt:lpstr>
      <vt:lpstr>Hemagglutinin head binds to sialic acid on host cells and facilitates virus entry</vt:lpstr>
      <vt:lpstr>Genetic basis of antigenic change</vt:lpstr>
      <vt:lpstr>A(H3)   HK/68 to England/72</vt:lpstr>
      <vt:lpstr>Genetic basis of antigenic change</vt:lpstr>
      <vt:lpstr>PowerPoint Presentation</vt:lpstr>
      <vt:lpstr>PowerPoint Presentation</vt:lpstr>
      <vt:lpstr>PowerPoint Presentation</vt:lpstr>
      <vt:lpstr>Antigenic change in SARS-CoV-2</vt:lpstr>
      <vt:lpstr>PowerPoint Presentation</vt:lpstr>
      <vt:lpstr>PowerPoint Presentation</vt:lpstr>
      <vt:lpstr>Single substitutions contribute to antigenic change in SARS-CoV-2</vt:lpstr>
      <vt:lpstr>Distinct sensitivities depending on first infecting variant</vt:lpstr>
      <vt:lpstr>PowerPoint Presentation</vt:lpstr>
      <vt:lpstr>Mapping complex exposure histories</vt:lpstr>
      <vt:lpstr>Secondary exposures overshadow underlying relationships</vt:lpstr>
      <vt:lpstr>Secondary exposures overshadow underlying relationships</vt:lpstr>
      <vt:lpstr>Secondary exposures overshadow underlying relationships</vt:lpstr>
      <vt:lpstr>From antigenic maps to antibody landscapes </vt:lpstr>
      <vt:lpstr>From antigenic maps to antibody landscapes </vt:lpstr>
      <vt:lpstr>Distant exposures broaden immune profiles   vaccine update to include antigenically distant variant</vt:lpstr>
      <vt:lpstr>Cartography, the immunologic backboost and vaccine strain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Population immunity and SARS-CoV-2 variant vaccines</vt:lpstr>
      <vt:lpstr>SARS-CoV-2 map by Kimpel lab, Austria</vt:lpstr>
      <vt:lpstr>Antibody landscapes by infection history</vt:lpstr>
      <vt:lpstr>CoVAIL Trial shows potential 4th dose vaccine update</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antigenic cartography to investigate relationships of evolving viruses</dc:title>
  <dc:creator>Antonia Netzl</dc:creator>
  <cp:lastModifiedBy>Antonia Netzl</cp:lastModifiedBy>
  <cp:revision>25</cp:revision>
  <dcterms:created xsi:type="dcterms:W3CDTF">2023-01-13T08:04:09Z</dcterms:created>
  <dcterms:modified xsi:type="dcterms:W3CDTF">2025-06-25T11:01:02Z</dcterms:modified>
</cp:coreProperties>
</file>